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67"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ctavio Vásquez Zapata" initials="OVZ" lastIdx="1" clrIdx="0">
    <p:extLst>
      <p:ext uri="{19B8F6BF-5375-455C-9EA6-DF929625EA0E}">
        <p15:presenceInfo xmlns:p15="http://schemas.microsoft.com/office/powerpoint/2012/main" userId="268086cab0884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006000"/>
    <a:srgbClr val="008000"/>
    <a:srgbClr val="00CC66"/>
    <a:srgbClr val="339966"/>
    <a:srgbClr val="44D511"/>
    <a:srgbClr val="48E012"/>
    <a:srgbClr val="39B20E"/>
    <a:srgbClr val="05FF05"/>
    <a:srgbClr val="4BF3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94" autoAdjust="0"/>
  </p:normalViewPr>
  <p:slideViewPr>
    <p:cSldViewPr snapToGrid="0">
      <p:cViewPr varScale="1">
        <p:scale>
          <a:sx n="66" d="100"/>
          <a:sy n="66"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Hoja1!$A$3:$A$7</c:f>
              <c:numCache>
                <c:formatCode>General</c:formatCode>
                <c:ptCount val="5"/>
                <c:pt idx="0">
                  <c:v>15000</c:v>
                </c:pt>
                <c:pt idx="1">
                  <c:v>45000</c:v>
                </c:pt>
                <c:pt idx="2">
                  <c:v>75000</c:v>
                </c:pt>
                <c:pt idx="3">
                  <c:v>105000</c:v>
                </c:pt>
                <c:pt idx="4">
                  <c:v>135000</c:v>
                </c:pt>
              </c:numCache>
            </c:numRef>
          </c:cat>
          <c:val>
            <c:numRef>
              <c:f>Hoja1!$B$3:$B$7</c:f>
              <c:numCache>
                <c:formatCode>General</c:formatCode>
                <c:ptCount val="5"/>
                <c:pt idx="0">
                  <c:v>9.4</c:v>
                </c:pt>
                <c:pt idx="1">
                  <c:v>28.5</c:v>
                </c:pt>
                <c:pt idx="2">
                  <c:v>55.3</c:v>
                </c:pt>
                <c:pt idx="3">
                  <c:v>84.4</c:v>
                </c:pt>
                <c:pt idx="4">
                  <c:v>99.5</c:v>
                </c:pt>
              </c:numCache>
            </c:numRef>
          </c:val>
          <c:extLst>
            <c:ext xmlns:c16="http://schemas.microsoft.com/office/drawing/2014/chart" uri="{C3380CC4-5D6E-409C-BE32-E72D297353CC}">
              <c16:uniqueId val="{00000000-8A3D-49D5-8582-8029CFAB66FC}"/>
            </c:ext>
          </c:extLst>
        </c:ser>
        <c:dLbls>
          <c:showLegendKey val="0"/>
          <c:showVal val="1"/>
          <c:showCatName val="0"/>
          <c:showSerName val="0"/>
          <c:showPercent val="0"/>
          <c:showBubbleSize val="0"/>
        </c:dLbls>
        <c:gapWidth val="150"/>
        <c:shape val="box"/>
        <c:axId val="1546991679"/>
        <c:axId val="1507108735"/>
        <c:axId val="1548469903"/>
      </c:bar3DChart>
      <c:catAx>
        <c:axId val="154699167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tRAINING</a:t>
                </a:r>
                <a:r>
                  <a:rPr lang="es-ES" baseline="0"/>
                  <a:t> DATASET SIZE</a:t>
                </a:r>
                <a:endParaRPr lang="es-ES"/>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07108735"/>
        <c:crosses val="autoZero"/>
        <c:auto val="1"/>
        <c:lblAlgn val="ctr"/>
        <c:lblOffset val="100"/>
        <c:noMultiLvlLbl val="0"/>
      </c:catAx>
      <c:valAx>
        <c:axId val="1507108735"/>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sz="900" b="1" i="0" u="none" strike="noStrike" cap="all" baseline="0">
                    <a:effectLst/>
                  </a:rPr>
                  <a:t>Time Consumption</a:t>
                </a:r>
                <a:r>
                  <a:rPr lang="es-ES" sz="900" b="1" i="0" u="none" strike="noStrike" cap="all" baseline="0"/>
                  <a:t>  (s)</a:t>
                </a:r>
                <a:endParaRPr lang="es-ES" b="1"/>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46991679"/>
        <c:crosses val="autoZero"/>
        <c:crossBetween val="between"/>
      </c:valAx>
      <c:serAx>
        <c:axId val="1548469903"/>
        <c:scaling>
          <c:orientation val="minMax"/>
        </c:scaling>
        <c:delete val="1"/>
        <c:axPos val="b"/>
        <c:majorTickMark val="none"/>
        <c:minorTickMark val="none"/>
        <c:tickLblPos val="nextTo"/>
        <c:crossAx val="1507108735"/>
        <c:crosses val="autoZero"/>
      </c:ser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Hoja1!$D$3:$D$7</c:f>
              <c:numCache>
                <c:formatCode>General</c:formatCode>
                <c:ptCount val="5"/>
                <c:pt idx="0">
                  <c:v>15000</c:v>
                </c:pt>
                <c:pt idx="1">
                  <c:v>45000</c:v>
                </c:pt>
                <c:pt idx="2">
                  <c:v>75000</c:v>
                </c:pt>
                <c:pt idx="3">
                  <c:v>105000</c:v>
                </c:pt>
                <c:pt idx="4">
                  <c:v>135000</c:v>
                </c:pt>
              </c:numCache>
            </c:numRef>
          </c:cat>
          <c:val>
            <c:numRef>
              <c:f>Hoja1!$E$3:$E$7</c:f>
              <c:numCache>
                <c:formatCode>General</c:formatCode>
                <c:ptCount val="5"/>
                <c:pt idx="0">
                  <c:v>1162</c:v>
                </c:pt>
                <c:pt idx="1">
                  <c:v>1394</c:v>
                </c:pt>
                <c:pt idx="2">
                  <c:v>1647</c:v>
                </c:pt>
                <c:pt idx="3">
                  <c:v>1884</c:v>
                </c:pt>
                <c:pt idx="4">
                  <c:v>2344</c:v>
                </c:pt>
              </c:numCache>
            </c:numRef>
          </c:val>
          <c:extLst>
            <c:ext xmlns:c16="http://schemas.microsoft.com/office/drawing/2014/chart" uri="{C3380CC4-5D6E-409C-BE32-E72D297353CC}">
              <c16:uniqueId val="{00000000-AA1C-4DE0-8DA4-2CA1DC986209}"/>
            </c:ext>
          </c:extLst>
        </c:ser>
        <c:dLbls>
          <c:showLegendKey val="0"/>
          <c:showVal val="1"/>
          <c:showCatName val="0"/>
          <c:showSerName val="0"/>
          <c:showPercent val="0"/>
          <c:showBubbleSize val="0"/>
        </c:dLbls>
        <c:gapWidth val="150"/>
        <c:shape val="box"/>
        <c:axId val="1711645375"/>
        <c:axId val="1553738079"/>
        <c:axId val="1715941455"/>
      </c:bar3DChart>
      <c:catAx>
        <c:axId val="171164537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TRAINING DATASET SIZE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553738079"/>
        <c:crosses val="autoZero"/>
        <c:auto val="1"/>
        <c:lblAlgn val="ctr"/>
        <c:lblOffset val="100"/>
        <c:noMultiLvlLbl val="0"/>
      </c:catAx>
      <c:valAx>
        <c:axId val="1553738079"/>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s-ES"/>
                  <a:t>MEMORY CONSUMPTION (MB)</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711645375"/>
        <c:crosses val="autoZero"/>
        <c:crossBetween val="between"/>
      </c:valAx>
      <c:serAx>
        <c:axId val="1715941455"/>
        <c:scaling>
          <c:orientation val="minMax"/>
        </c:scaling>
        <c:delete val="1"/>
        <c:axPos val="b"/>
        <c:majorTickMark val="none"/>
        <c:minorTickMark val="none"/>
        <c:tickLblPos val="nextTo"/>
        <c:crossAx val="1553738079"/>
        <c:crosses val="autoZero"/>
      </c:ser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submit/3471320/preview"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Juanda0/ST0245-001/tree/master/proyecto"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3iAKy9H"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2UwfApZ" TargetMode="Externa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3NXMGLU" TargetMode="Externa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200" cy="1483560"/>
          </a:xfrm>
          <a:prstGeom prst="rect">
            <a:avLst/>
          </a:prstGeom>
          <a:ln>
            <a:noFill/>
          </a:ln>
        </p:spPr>
      </p:pic>
      <p:sp>
        <p:nvSpPr>
          <p:cNvPr id="77" name="CustomShape 1"/>
          <p:cNvSpPr/>
          <p:nvPr/>
        </p:nvSpPr>
        <p:spPr>
          <a:xfrm>
            <a:off x="0" y="20160"/>
            <a:ext cx="3452884" cy="685836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spc="-1" dirty="0">
                <a:solidFill>
                  <a:srgbClr val="001E33"/>
                </a:solidFill>
              </a:rPr>
              <a:t>Analysis</a:t>
            </a:r>
          </a:p>
          <a:p>
            <a:pPr algn="ctr">
              <a:lnSpc>
                <a:spcPct val="100000"/>
              </a:lnSpc>
            </a:pPr>
            <a:r>
              <a:rPr lang="en-US" sz="4800" spc="-1" dirty="0">
                <a:solidFill>
                  <a:srgbClr val="001E33"/>
                </a:solidFill>
              </a:rPr>
              <a:t>of academic</a:t>
            </a:r>
          </a:p>
          <a:p>
            <a:pPr algn="ctr">
              <a:lnSpc>
                <a:spcPct val="100000"/>
              </a:lnSpc>
            </a:pPr>
            <a:r>
              <a:rPr lang="en-US" sz="4800" spc="-1" dirty="0">
                <a:solidFill>
                  <a:srgbClr val="001E33"/>
                </a:solidFill>
              </a:rPr>
              <a:t>Success</a:t>
            </a:r>
          </a:p>
          <a:p>
            <a:pPr algn="ctr">
              <a:lnSpc>
                <a:spcPct val="100000"/>
              </a:lnSpc>
            </a:pPr>
            <a:r>
              <a:rPr lang="en-US" sz="4800" spc="-1" dirty="0">
                <a:solidFill>
                  <a:srgbClr val="001E33"/>
                </a:solidFill>
              </a:rPr>
              <a:t>According</a:t>
            </a:r>
          </a:p>
          <a:p>
            <a:pPr algn="ctr">
              <a:lnSpc>
                <a:spcPct val="100000"/>
              </a:lnSpc>
            </a:pPr>
            <a:r>
              <a:rPr lang="en-US" sz="4800" spc="-1" dirty="0">
                <a:solidFill>
                  <a:srgbClr val="001E33"/>
                </a:solidFill>
              </a:rPr>
              <a:t>to the test </a:t>
            </a:r>
          </a:p>
          <a:p>
            <a:pPr algn="ctr">
              <a:lnSpc>
                <a:spcPct val="100000"/>
              </a:lnSpc>
            </a:pPr>
            <a:r>
              <a:rPr lang="en-US" sz="4800" spc="-1" dirty="0">
                <a:solidFill>
                  <a:srgbClr val="001E33"/>
                </a:solidFill>
              </a:rPr>
              <a:t>“Saber pro” </a:t>
            </a:r>
          </a:p>
          <a:p>
            <a:pPr algn="ctr">
              <a:lnSpc>
                <a:spcPct val="100000"/>
              </a:lnSpc>
            </a:pPr>
            <a:r>
              <a:rPr lang="en-US" sz="4800" spc="-1" dirty="0">
                <a:solidFill>
                  <a:srgbClr val="001E33"/>
                </a:solidFill>
              </a:rPr>
              <a:t>using </a:t>
            </a:r>
          </a:p>
          <a:p>
            <a:pPr algn="ctr">
              <a:lnSpc>
                <a:spcPct val="100000"/>
              </a:lnSpc>
            </a:pPr>
            <a:r>
              <a:rPr lang="en-US" sz="4800" spc="-1" dirty="0">
                <a:solidFill>
                  <a:srgbClr val="001E33"/>
                </a:solidFill>
              </a:rPr>
              <a:t>decision </a:t>
            </a:r>
          </a:p>
          <a:p>
            <a:pPr algn="ctr">
              <a:lnSpc>
                <a:spcPct val="100000"/>
              </a:lnSpc>
            </a:pPr>
            <a:r>
              <a:rPr lang="en-US" sz="4800" spc="-1" dirty="0">
                <a:solidFill>
                  <a:srgbClr val="001E33"/>
                </a:solidFill>
              </a:rPr>
              <a:t>trees </a:t>
            </a:r>
            <a:endParaRPr lang="en-US" sz="4800" b="0" strike="noStrike" spc="-1" dirty="0">
              <a:latin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Marcador de contenido 3"/>
          <p:cNvPicPr/>
          <p:nvPr/>
        </p:nvPicPr>
        <p:blipFill>
          <a:blip r:embed="rId2"/>
          <a:stretch/>
        </p:blipFill>
        <p:spPr>
          <a:xfrm>
            <a:off x="-2880" y="0"/>
            <a:ext cx="12196440" cy="6856200"/>
          </a:xfrm>
          <a:prstGeom prst="rect">
            <a:avLst/>
          </a:prstGeom>
          <a:ln>
            <a:noFill/>
          </a:ln>
        </p:spPr>
      </p:pic>
      <p:sp>
        <p:nvSpPr>
          <p:cNvPr id="251"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 Accepted on arXiv</a:t>
            </a:r>
            <a:endParaRPr lang="en-US" sz="2200" b="0" strike="noStrike" spc="-1">
              <a:latin typeface="Arial"/>
            </a:endParaRPr>
          </a:p>
        </p:txBody>
      </p:sp>
      <p:sp>
        <p:nvSpPr>
          <p:cNvPr id="256" name="CustomShape 6"/>
          <p:cNvSpPr/>
          <p:nvPr/>
        </p:nvSpPr>
        <p:spPr>
          <a:xfrm>
            <a:off x="220751" y="3949158"/>
            <a:ext cx="6513878" cy="147587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1E33"/>
                </a:solidFill>
                <a:latin typeface="Arial"/>
                <a:ea typeface="DejaVu Sans"/>
              </a:rPr>
              <a:t>J. </a:t>
            </a:r>
            <a:r>
              <a:rPr lang="en-US" sz="1800" b="0" strike="noStrike" spc="-1" dirty="0" err="1">
                <a:solidFill>
                  <a:srgbClr val="001E33"/>
                </a:solidFill>
                <a:latin typeface="Arial"/>
                <a:ea typeface="DejaVu Sans"/>
              </a:rPr>
              <a:t>Echeverri</a:t>
            </a:r>
            <a:r>
              <a:rPr lang="en-US" sz="1800" b="0" strike="noStrike" spc="-1" dirty="0">
                <a:solidFill>
                  <a:srgbClr val="001E33"/>
                </a:solidFill>
                <a:latin typeface="Arial"/>
                <a:ea typeface="DejaVu Sans"/>
              </a:rPr>
              <a:t>, O. Vásquez, M. Correa, and M. Toro. </a:t>
            </a:r>
            <a:r>
              <a:rPr lang="en-US" dirty="0"/>
              <a:t>Decision tree as a method to predict academic success based on the performance of the students at Saber pro</a:t>
            </a:r>
            <a:r>
              <a:rPr lang="en-US" sz="1800" b="0" strike="noStrike" spc="-1" dirty="0">
                <a:solidFill>
                  <a:srgbClr val="001E33"/>
                </a:solidFill>
                <a:latin typeface="Arial"/>
                <a:ea typeface="DejaVu Sans"/>
              </a:rPr>
              <a:t>, Nov. 2020. Available at: </a:t>
            </a:r>
            <a:r>
              <a:rPr lang="en-US" u="sng" spc="-1" dirty="0">
                <a:solidFill>
                  <a:srgbClr val="0563C1"/>
                </a:solidFill>
                <a:uFill>
                  <a:solidFill>
                    <a:srgbClr val="FFFFFF"/>
                  </a:solidFill>
                </a:uFill>
                <a:hlinkClick r:id="rId3"/>
              </a:rPr>
              <a:t>https://arxiv.org/submit/3471320/preview</a:t>
            </a:r>
            <a:r>
              <a:rPr lang="en-US" u="sng" spc="-1" dirty="0">
                <a:solidFill>
                  <a:srgbClr val="0563C1"/>
                </a:solidFill>
                <a:uFill>
                  <a:solidFill>
                    <a:srgbClr val="FFFFFF"/>
                  </a:solidFill>
                </a:uFill>
              </a:rPr>
              <a:t> </a:t>
            </a:r>
            <a:r>
              <a:rPr lang="en-US" dirty="0"/>
              <a:t>(provisional link)</a:t>
            </a:r>
            <a:endParaRPr lang="en-US" sz="1800" b="0" strike="noStrike" spc="-1" dirty="0">
              <a:latin typeface="Arial"/>
            </a:endParaRPr>
          </a:p>
        </p:txBody>
      </p:sp>
      <p:pic>
        <p:nvPicPr>
          <p:cNvPr id="3" name="Imagen 2">
            <a:extLst>
              <a:ext uri="{FF2B5EF4-FFF2-40B4-BE49-F238E27FC236}">
                <a16:creationId xmlns:a16="http://schemas.microsoft.com/office/drawing/2014/main" id="{79FDF07F-971F-42B2-B7A2-A51919C7ABD5}"/>
              </a:ext>
            </a:extLst>
          </p:cNvPr>
          <p:cNvPicPr>
            <a:picLocks noChangeAspect="1"/>
          </p:cNvPicPr>
          <p:nvPr/>
        </p:nvPicPr>
        <p:blipFill>
          <a:blip r:embed="rId4"/>
          <a:stretch>
            <a:fillRect/>
          </a:stretch>
        </p:blipFill>
        <p:spPr>
          <a:xfrm>
            <a:off x="6734629" y="852242"/>
            <a:ext cx="5376201" cy="36654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4" name="CustomShape 1"/>
          <p:cNvSpPr/>
          <p:nvPr/>
        </p:nvSpPr>
        <p:spPr>
          <a:xfrm>
            <a:off x="2214000" y="4511520"/>
            <a:ext cx="8136720" cy="16444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dirty="0">
                <a:solidFill>
                  <a:srgbClr val="001E33"/>
                </a:solidFill>
                <a:latin typeface="Arial"/>
                <a:ea typeface="DejaVu Sans"/>
              </a:rPr>
              <a:t>THANK YOU!</a:t>
            </a:r>
            <a:endParaRPr lang="en-US" sz="4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9E19F61-E962-4E4F-A844-6A96C528E13C}"/>
              </a:ext>
            </a:extLst>
          </p:cNvPr>
          <p:cNvPicPr>
            <a:picLocks noChangeAspect="1"/>
          </p:cNvPicPr>
          <p:nvPr/>
        </p:nvPicPr>
        <p:blipFill rotWithShape="1">
          <a:blip r:embed="rId2"/>
          <a:srcRect l="-553" t="2290" r="553" b="14848"/>
          <a:stretch/>
        </p:blipFill>
        <p:spPr>
          <a:xfrm>
            <a:off x="725400" y="1915560"/>
            <a:ext cx="2121190" cy="2187720"/>
          </a:xfrm>
          <a:prstGeom prst="flowChartConnector">
            <a:avLst/>
          </a:prstGeom>
        </p:spPr>
      </p:pic>
      <p:pic>
        <p:nvPicPr>
          <p:cNvPr id="82" name="Marcador de contenido 3"/>
          <p:cNvPicPr/>
          <p:nvPr/>
        </p:nvPicPr>
        <p:blipFill>
          <a:blip r:embed="rId3"/>
          <a:stretch/>
        </p:blipFill>
        <p:spPr>
          <a:xfrm>
            <a:off x="-2880" y="0"/>
            <a:ext cx="12196440" cy="6856200"/>
          </a:xfrm>
          <a:prstGeom prst="rect">
            <a:avLst/>
          </a:prstGeom>
          <a:ln>
            <a:noFill/>
          </a:ln>
        </p:spPr>
      </p:pic>
      <p:pic>
        <p:nvPicPr>
          <p:cNvPr id="4" name="Imagen 3">
            <a:extLst>
              <a:ext uri="{FF2B5EF4-FFF2-40B4-BE49-F238E27FC236}">
                <a16:creationId xmlns:a16="http://schemas.microsoft.com/office/drawing/2014/main" id="{B5F97C63-A150-4956-95DD-92A8F2F2E741}"/>
              </a:ext>
            </a:extLst>
          </p:cNvPr>
          <p:cNvPicPr>
            <a:picLocks noChangeAspect="1"/>
          </p:cNvPicPr>
          <p:nvPr/>
        </p:nvPicPr>
        <p:blipFill rotWithShape="1">
          <a:blip r:embed="rId4"/>
          <a:srcRect l="17713" t="-451" r="15157" b="33322"/>
          <a:stretch/>
        </p:blipFill>
        <p:spPr>
          <a:xfrm>
            <a:off x="3598920" y="1900800"/>
            <a:ext cx="2102400" cy="2193840"/>
          </a:xfrm>
          <a:prstGeom prst="ellipse">
            <a:avLst/>
          </a:prstGeom>
        </p:spPr>
      </p:pic>
      <p:pic>
        <p:nvPicPr>
          <p:cNvPr id="81" name="Imagen 80"/>
          <p:cNvPicPr/>
          <p:nvPr/>
        </p:nvPicPr>
        <p:blipFill>
          <a:blip r:embed="rId5"/>
          <a:srcRect b="25714"/>
          <a:stretch/>
        </p:blipFill>
        <p:spPr>
          <a:xfrm>
            <a:off x="6018840" y="1828800"/>
            <a:ext cx="3200040" cy="2376720"/>
          </a:xfrm>
          <a:prstGeom prst="rect">
            <a:avLst/>
          </a:prstGeom>
          <a:ln>
            <a:noFill/>
          </a:ln>
        </p:spPr>
      </p:pic>
      <p:sp>
        <p:nvSpPr>
          <p:cNvPr id="83"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Team Presentation</a:t>
            </a:r>
            <a:endParaRPr lang="en-US" sz="2200" b="0" strike="noStrike" spc="-1">
              <a:latin typeface="Arial"/>
            </a:endParaRPr>
          </a:p>
        </p:txBody>
      </p:sp>
      <p:grpSp>
        <p:nvGrpSpPr>
          <p:cNvPr id="86" name="Group 4"/>
          <p:cNvGrpSpPr/>
          <p:nvPr/>
        </p:nvGrpSpPr>
        <p:grpSpPr>
          <a:xfrm>
            <a:off x="9052560" y="1645920"/>
            <a:ext cx="2834280" cy="2742840"/>
            <a:chOff x="9052560" y="1645920"/>
            <a:chExt cx="2834280" cy="2742840"/>
          </a:xfrm>
        </p:grpSpPr>
        <p:pic>
          <p:nvPicPr>
            <p:cNvPr id="87" name="Imagen 86"/>
            <p:cNvPicPr/>
            <p:nvPr/>
          </p:nvPicPr>
          <p:blipFill>
            <a:blip r:embed="rId6"/>
            <a:stretch/>
          </p:blipFill>
          <p:spPr>
            <a:xfrm>
              <a:off x="9219240" y="1757160"/>
              <a:ext cx="2508120" cy="2487240"/>
            </a:xfrm>
            <a:prstGeom prst="rect">
              <a:avLst/>
            </a:prstGeom>
            <a:ln>
              <a:noFill/>
            </a:ln>
          </p:spPr>
        </p:pic>
        <p:sp>
          <p:nvSpPr>
            <p:cNvPr id="88" name="CustomShape 5"/>
            <p:cNvSpPr/>
            <p:nvPr/>
          </p:nvSpPr>
          <p:spPr>
            <a:xfrm>
              <a:off x="9052560" y="1645920"/>
              <a:ext cx="2834280" cy="274284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91" name="CustomShape 8"/>
          <p:cNvSpPr/>
          <p:nvPr/>
        </p:nvSpPr>
        <p:spPr>
          <a:xfrm>
            <a:off x="9419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2" name="CustomShape 9"/>
          <p:cNvSpPr/>
          <p:nvPr/>
        </p:nvSpPr>
        <p:spPr>
          <a:xfrm>
            <a:off x="6467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93" name="CustomShape 10"/>
          <p:cNvSpPr/>
          <p:nvPr/>
        </p:nvSpPr>
        <p:spPr>
          <a:xfrm>
            <a:off x="3551040" y="4180680"/>
            <a:ext cx="2193120" cy="1445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Octavio Vásquez Zapata</a:t>
            </a:r>
            <a:endParaRPr lang="en-US" sz="2200" b="0" strike="noStrike" spc="-1" dirty="0">
              <a:latin typeface="Arial"/>
            </a:endParaRPr>
          </a:p>
          <a:p>
            <a:pPr algn="ctr">
              <a:lnSpc>
                <a:spcPct val="100000"/>
              </a:lnSpc>
            </a:pPr>
            <a:endParaRPr lang="en-US" sz="2200" b="0" strike="noStrike" spc="-1" dirty="0">
              <a:latin typeface="Arial"/>
            </a:endParaRPr>
          </a:p>
        </p:txBody>
      </p:sp>
      <p:sp>
        <p:nvSpPr>
          <p:cNvPr id="94" name="CustomShape 11"/>
          <p:cNvSpPr/>
          <p:nvPr/>
        </p:nvSpPr>
        <p:spPr>
          <a:xfrm>
            <a:off x="635040" y="4180680"/>
            <a:ext cx="219312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a:solidFill>
                  <a:srgbClr val="001E33"/>
                </a:solidFill>
                <a:latin typeface="Arial"/>
              </a:rPr>
              <a:t>Juan David Echeverri Villada</a:t>
            </a:r>
            <a:endParaRPr lang="en-US" sz="2200" b="0" strike="noStrike" spc="-1" dirty="0">
              <a:latin typeface="Arial"/>
            </a:endParaRPr>
          </a:p>
        </p:txBody>
      </p:sp>
      <p:sp>
        <p:nvSpPr>
          <p:cNvPr id="100" name="CustomShape 17"/>
          <p:cNvSpPr/>
          <p:nvPr/>
        </p:nvSpPr>
        <p:spPr>
          <a:xfrm>
            <a:off x="5960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7"/>
          <a:stretch/>
        </p:blipFill>
        <p:spPr>
          <a:xfrm>
            <a:off x="182880" y="6089760"/>
            <a:ext cx="621360" cy="621360"/>
          </a:xfrm>
          <a:prstGeom prst="rect">
            <a:avLst/>
          </a:prstGeom>
          <a:ln>
            <a:noFill/>
          </a:ln>
        </p:spPr>
      </p:pic>
      <p:sp>
        <p:nvSpPr>
          <p:cNvPr id="102" name="CustomShape 18"/>
          <p:cNvSpPr/>
          <p:nvPr/>
        </p:nvSpPr>
        <p:spPr>
          <a:xfrm>
            <a:off x="815040" y="6160680"/>
            <a:ext cx="860400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200" b="1" spc="-1" dirty="0">
                <a:solidFill>
                  <a:srgbClr val="001E33"/>
                </a:solidFill>
                <a:hlinkClick r:id="rId8"/>
              </a:rPr>
              <a:t>https://github.com/Juanda0/ST0245-001/tree/master/proyecto</a:t>
            </a:r>
            <a:r>
              <a:rPr lang="en-US" sz="2200" b="1" spc="-1" dirty="0">
                <a:solidFill>
                  <a:srgbClr val="001E33"/>
                </a:solidFill>
              </a:rPr>
              <a:t> </a:t>
            </a:r>
            <a:endParaRPr lang="en-US" sz="2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440" cy="6856200"/>
          </a:xfrm>
          <a:prstGeom prst="rect">
            <a:avLst/>
          </a:prstGeom>
          <a:ln>
            <a:noFill/>
          </a:ln>
        </p:spPr>
      </p:pic>
      <p:sp>
        <p:nvSpPr>
          <p:cNvPr id="105"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Design</a:t>
            </a:r>
            <a:endParaRPr lang="en-US" sz="2200" b="0" strike="noStrike" spc="-1">
              <a:latin typeface="Arial"/>
            </a:endParaRPr>
          </a:p>
        </p:txBody>
      </p:sp>
      <p:sp>
        <p:nvSpPr>
          <p:cNvPr id="107" name="CustomShape 2"/>
          <p:cNvSpPr/>
          <p:nvPr/>
        </p:nvSpPr>
        <p:spPr>
          <a:xfrm>
            <a:off x="404689" y="5052300"/>
            <a:ext cx="5083101"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US" sz="1400" spc="-1" dirty="0">
                <a:solidFill>
                  <a:srgbClr val="001E33"/>
                </a:solidFill>
              </a:rPr>
              <a:t>The algorithm is designed to filter the datasets according to the conditions that the student matches. It is the responsible to build up the decision tree according to the given parameters.</a:t>
            </a:r>
            <a:endParaRPr lang="en-US" sz="1400" b="0" strike="noStrike" spc="-1" dirty="0">
              <a:latin typeface="Arial"/>
            </a:endParaRPr>
          </a:p>
        </p:txBody>
      </p:sp>
      <p:pic>
        <p:nvPicPr>
          <p:cNvPr id="1026" name="Picture 2" descr="Icfes entrega recomendaciones para los más de 670 mil estudiantes que  presentarán las Pruebas Saber | El Heraldo">
            <a:extLst>
              <a:ext uri="{FF2B5EF4-FFF2-40B4-BE49-F238E27FC236}">
                <a16:creationId xmlns:a16="http://schemas.microsoft.com/office/drawing/2014/main" id="{90B15CBD-F059-4314-96EA-6D48A1898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359" y="1731961"/>
            <a:ext cx="6030715" cy="33922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26163B0-CE97-405B-BA77-D5F1AA729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30" y="1378270"/>
            <a:ext cx="4367020" cy="3681530"/>
          </a:xfrm>
          <a:prstGeom prst="rect">
            <a:avLst/>
          </a:prstGeom>
        </p:spPr>
      </p:pic>
      <p:sp>
        <p:nvSpPr>
          <p:cNvPr id="4" name="CuadroTexto 3">
            <a:extLst>
              <a:ext uri="{FF2B5EF4-FFF2-40B4-BE49-F238E27FC236}">
                <a16:creationId xmlns:a16="http://schemas.microsoft.com/office/drawing/2014/main" id="{ADAF826B-0862-4441-9AC5-F345312AAF40}"/>
              </a:ext>
            </a:extLst>
          </p:cNvPr>
          <p:cNvSpPr txBox="1"/>
          <p:nvPr/>
        </p:nvSpPr>
        <p:spPr>
          <a:xfrm>
            <a:off x="9294503" y="5124238"/>
            <a:ext cx="2746265" cy="215444"/>
          </a:xfrm>
          <a:prstGeom prst="rect">
            <a:avLst/>
          </a:prstGeom>
          <a:noFill/>
        </p:spPr>
        <p:txBody>
          <a:bodyPr wrap="none" rtlCol="0">
            <a:spAutoFit/>
          </a:bodyPr>
          <a:lstStyle/>
          <a:p>
            <a:r>
              <a:rPr lang="es-ES" sz="800" dirty="0"/>
              <a:t>EL HERALDO(2019), ICFES. </a:t>
            </a:r>
            <a:r>
              <a:rPr lang="es-ES" sz="800" dirty="0">
                <a:hlinkClick r:id="rId5" tooltip="https://bit.ly/3iAKy9H"/>
              </a:rPr>
              <a:t>HTTPS://BIT.LY/3IAKY9H</a:t>
            </a:r>
            <a:endParaRPr lang="es-ES" dirty="0"/>
          </a:p>
        </p:txBody>
      </p:sp>
    </p:spTree>
    <p:extLst>
      <p:ext uri="{BB962C8B-B14F-4D97-AF65-F5344CB8AC3E}">
        <p14:creationId xmlns:p14="http://schemas.microsoft.com/office/powerpoint/2010/main" val="29776217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440" cy="6856200"/>
          </a:xfrm>
          <a:prstGeom prst="rect">
            <a:avLst/>
          </a:prstGeom>
          <a:ln>
            <a:noFill/>
          </a:ln>
        </p:spPr>
      </p:pic>
      <p:sp>
        <p:nvSpPr>
          <p:cNvPr id="121"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Node Splitting</a:t>
            </a:r>
            <a:endParaRPr lang="en-US" sz="2200" b="0" strike="noStrike" spc="-1">
              <a:latin typeface="Arial"/>
            </a:endParaRPr>
          </a:p>
        </p:txBody>
      </p:sp>
      <p:sp>
        <p:nvSpPr>
          <p:cNvPr id="122" name="CustomShape 2"/>
          <p:cNvSpPr/>
          <p:nvPr/>
        </p:nvSpPr>
        <p:spPr>
          <a:xfrm>
            <a:off x="259440"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a:t>
            </a:r>
            <a:r>
              <a:rPr lang="en-US" sz="1400" spc="-1" dirty="0">
                <a:solidFill>
                  <a:schemeClr val="tx2">
                    <a:lumMod val="50000"/>
                  </a:schemeClr>
                </a:solidFill>
              </a:rPr>
              <a:t>r</a:t>
            </a:r>
            <a:r>
              <a:rPr lang="en-US" sz="1400" spc="-1" dirty="0">
                <a:solidFill>
                  <a:srgbClr val="001E33"/>
                </a:solidFill>
              </a:rPr>
              <a:t> not the student took a preparation course. for this case, left Gini impurity is 0.2493 and each student have the 85,40 % of success, while in the right Gini impurity is 0,4847 and each student have the 41,24 % of success, and weighted Gini impurity is 0,2787 (this is the condition that reduces Gini impurity the most)</a:t>
            </a:r>
            <a:endParaRPr lang="en-US" sz="1400" b="0" strike="noStrike" spc="-1" dirty="0">
              <a:latin typeface="Arial"/>
            </a:endParaRPr>
          </a:p>
        </p:txBody>
      </p:sp>
      <p:sp>
        <p:nvSpPr>
          <p:cNvPr id="163" name="CustomShape 43"/>
          <p:cNvSpPr/>
          <p:nvPr/>
        </p:nvSpPr>
        <p:spPr>
          <a:xfrm>
            <a:off x="6426002"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or not the student got a grade over the average in the English section in “Saber 11”. for this case, left Gini impurity is 0,4331 and each student have the 31,71 % of success, while in the right Gini impurity is 0,2954 and each student have the 81,98 % of success, and weighted Gini impurity is 0,3831</a:t>
            </a:r>
            <a:endParaRPr lang="en-US" sz="1400" b="0" strike="noStrike" spc="-1" dirty="0">
              <a:latin typeface="Arial"/>
            </a:endParaRPr>
          </a:p>
        </p:txBody>
      </p:sp>
      <p:pic>
        <p:nvPicPr>
          <p:cNvPr id="5" name="Imagen 4">
            <a:extLst>
              <a:ext uri="{FF2B5EF4-FFF2-40B4-BE49-F238E27FC236}">
                <a16:creationId xmlns:a16="http://schemas.microsoft.com/office/drawing/2014/main" id="{13E3FAF9-B5AC-4B07-A2DA-F3BA8B967FEE}"/>
              </a:ext>
            </a:extLst>
          </p:cNvPr>
          <p:cNvPicPr>
            <a:picLocks noChangeAspect="1"/>
          </p:cNvPicPr>
          <p:nvPr/>
        </p:nvPicPr>
        <p:blipFill rotWithShape="1">
          <a:blip r:embed="rId3"/>
          <a:srcRect t="664"/>
          <a:stretch/>
        </p:blipFill>
        <p:spPr>
          <a:xfrm>
            <a:off x="1451734" y="1200150"/>
            <a:ext cx="3121972" cy="3218719"/>
          </a:xfrm>
          <a:prstGeom prst="rect">
            <a:avLst/>
          </a:prstGeom>
        </p:spPr>
      </p:pic>
      <p:pic>
        <p:nvPicPr>
          <p:cNvPr id="6" name="Imagen 5">
            <a:extLst>
              <a:ext uri="{FF2B5EF4-FFF2-40B4-BE49-F238E27FC236}">
                <a16:creationId xmlns:a16="http://schemas.microsoft.com/office/drawing/2014/main" id="{AF99ECF1-B007-4550-8833-A91921414407}"/>
              </a:ext>
            </a:extLst>
          </p:cNvPr>
          <p:cNvPicPr>
            <a:picLocks noChangeAspect="1"/>
          </p:cNvPicPr>
          <p:nvPr/>
        </p:nvPicPr>
        <p:blipFill rotWithShape="1">
          <a:blip r:embed="rId4"/>
          <a:srcRect t="1090"/>
          <a:stretch/>
        </p:blipFill>
        <p:spPr>
          <a:xfrm>
            <a:off x="7610030" y="1301620"/>
            <a:ext cx="3121972" cy="3117249"/>
          </a:xfrm>
          <a:prstGeom prst="rect">
            <a:avLst/>
          </a:prstGeom>
        </p:spPr>
      </p:pic>
      <p:pic>
        <p:nvPicPr>
          <p:cNvPr id="8" name="Imagen 7">
            <a:extLst>
              <a:ext uri="{FF2B5EF4-FFF2-40B4-BE49-F238E27FC236}">
                <a16:creationId xmlns:a16="http://schemas.microsoft.com/office/drawing/2014/main" id="{62A04FB7-35AC-4FB3-B834-C801F018B1CD}"/>
              </a:ext>
            </a:extLst>
          </p:cNvPr>
          <p:cNvPicPr>
            <a:picLocks noChangeAspect="1"/>
          </p:cNvPicPr>
          <p:nvPr/>
        </p:nvPicPr>
        <p:blipFill>
          <a:blip r:embed="rId5"/>
          <a:stretch>
            <a:fillRect/>
          </a:stretch>
        </p:blipFill>
        <p:spPr>
          <a:xfrm>
            <a:off x="5234521" y="1227624"/>
            <a:ext cx="263700" cy="252828"/>
          </a:xfrm>
          <a:prstGeom prst="rect">
            <a:avLst/>
          </a:prstGeom>
        </p:spPr>
      </p:pic>
      <p:pic>
        <p:nvPicPr>
          <p:cNvPr id="9" name="Imagen 8">
            <a:extLst>
              <a:ext uri="{FF2B5EF4-FFF2-40B4-BE49-F238E27FC236}">
                <a16:creationId xmlns:a16="http://schemas.microsoft.com/office/drawing/2014/main" id="{E4B10087-C007-4666-B5D3-87B8F028CF1B}"/>
              </a:ext>
            </a:extLst>
          </p:cNvPr>
          <p:cNvPicPr>
            <a:picLocks noChangeAspect="1"/>
          </p:cNvPicPr>
          <p:nvPr/>
        </p:nvPicPr>
        <p:blipFill>
          <a:blip r:embed="rId6"/>
          <a:stretch>
            <a:fillRect/>
          </a:stretch>
        </p:blipFill>
        <p:spPr>
          <a:xfrm>
            <a:off x="5234520" y="1535401"/>
            <a:ext cx="263701" cy="252829"/>
          </a:xfrm>
          <a:prstGeom prst="rect">
            <a:avLst/>
          </a:prstGeom>
        </p:spPr>
      </p:pic>
      <p:sp>
        <p:nvSpPr>
          <p:cNvPr id="10" name="CuadroTexto 9">
            <a:extLst>
              <a:ext uri="{FF2B5EF4-FFF2-40B4-BE49-F238E27FC236}">
                <a16:creationId xmlns:a16="http://schemas.microsoft.com/office/drawing/2014/main" id="{DCA9844E-1377-4791-BA7A-BD48CE10DF09}"/>
              </a:ext>
            </a:extLst>
          </p:cNvPr>
          <p:cNvSpPr txBox="1"/>
          <p:nvPr/>
        </p:nvSpPr>
        <p:spPr>
          <a:xfrm>
            <a:off x="5466325" y="1200149"/>
            <a:ext cx="1778051" cy="307777"/>
          </a:xfrm>
          <a:prstGeom prst="rect">
            <a:avLst/>
          </a:prstGeom>
          <a:noFill/>
        </p:spPr>
        <p:txBody>
          <a:bodyPr wrap="none" rtlCol="0">
            <a:spAutoFit/>
          </a:bodyPr>
          <a:lstStyle/>
          <a:p>
            <a:r>
              <a:rPr lang="en-HK" sz="1400" dirty="0">
                <a:solidFill>
                  <a:schemeClr val="tx2">
                    <a:lumMod val="50000"/>
                  </a:schemeClr>
                </a:solidFill>
              </a:rPr>
              <a:t>Successful students</a:t>
            </a:r>
          </a:p>
        </p:txBody>
      </p:sp>
      <p:sp>
        <p:nvSpPr>
          <p:cNvPr id="11" name="CuadroTexto 10">
            <a:extLst>
              <a:ext uri="{FF2B5EF4-FFF2-40B4-BE49-F238E27FC236}">
                <a16:creationId xmlns:a16="http://schemas.microsoft.com/office/drawing/2014/main" id="{32F7D45B-B2BE-4498-8862-B9A73A3211C8}"/>
              </a:ext>
            </a:extLst>
          </p:cNvPr>
          <p:cNvSpPr txBox="1"/>
          <p:nvPr/>
        </p:nvSpPr>
        <p:spPr>
          <a:xfrm>
            <a:off x="5466325" y="1508899"/>
            <a:ext cx="1358064" cy="307777"/>
          </a:xfrm>
          <a:prstGeom prst="rect">
            <a:avLst/>
          </a:prstGeom>
          <a:noFill/>
        </p:spPr>
        <p:txBody>
          <a:bodyPr wrap="none" rtlCol="0">
            <a:spAutoFit/>
          </a:bodyPr>
          <a:lstStyle/>
          <a:p>
            <a:r>
              <a:rPr lang="en-AU" sz="1400" dirty="0">
                <a:solidFill>
                  <a:schemeClr val="tx2">
                    <a:lumMod val="50000"/>
                  </a:schemeClr>
                </a:solidFill>
              </a:rPr>
              <a:t>Other students</a:t>
            </a:r>
          </a:p>
        </p:txBody>
      </p:sp>
      <p:sp>
        <p:nvSpPr>
          <p:cNvPr id="13" name="CuadroTexto 12">
            <a:extLst>
              <a:ext uri="{FF2B5EF4-FFF2-40B4-BE49-F238E27FC236}">
                <a16:creationId xmlns:a16="http://schemas.microsoft.com/office/drawing/2014/main" id="{2F591960-7D66-460B-9E3B-0CB7A0825085}"/>
              </a:ext>
            </a:extLst>
          </p:cNvPr>
          <p:cNvSpPr txBox="1"/>
          <p:nvPr/>
        </p:nvSpPr>
        <p:spPr>
          <a:xfrm>
            <a:off x="259440" y="6465197"/>
            <a:ext cx="9950160" cy="307777"/>
          </a:xfrm>
          <a:prstGeom prst="rect">
            <a:avLst/>
          </a:prstGeom>
          <a:noFill/>
        </p:spPr>
        <p:txBody>
          <a:bodyPr wrap="none" rtlCol="0">
            <a:spAutoFit/>
          </a:bodyPr>
          <a:lstStyle/>
          <a:p>
            <a:r>
              <a:rPr lang="en-CA" sz="1400" dirty="0">
                <a:solidFill>
                  <a:schemeClr val="tx2">
                    <a:lumMod val="50000"/>
                  </a:schemeClr>
                </a:solidFill>
              </a:rPr>
              <a:t>*For the purpose of improving the quality of the data, we decided to ignore the students who did not answered the question</a:t>
            </a:r>
          </a:p>
        </p:txBody>
      </p:sp>
      <p:sp>
        <p:nvSpPr>
          <p:cNvPr id="14" name="CuadroTexto 13">
            <a:extLst>
              <a:ext uri="{FF2B5EF4-FFF2-40B4-BE49-F238E27FC236}">
                <a16:creationId xmlns:a16="http://schemas.microsoft.com/office/drawing/2014/main" id="{4453BC81-BFF2-4F20-BB43-82A5AA76539F}"/>
              </a:ext>
            </a:extLst>
          </p:cNvPr>
          <p:cNvSpPr txBox="1"/>
          <p:nvPr/>
        </p:nvSpPr>
        <p:spPr>
          <a:xfrm>
            <a:off x="1797784" y="838066"/>
            <a:ext cx="2296911" cy="45719"/>
          </a:xfrm>
          <a:prstGeom prst="rect">
            <a:avLst/>
          </a:prstGeom>
          <a:noFill/>
        </p:spPr>
        <p:txBody>
          <a:bodyPr wrap="none" rtlCol="0">
            <a:noAutofit/>
          </a:bodyPr>
          <a:lstStyle/>
          <a:p>
            <a:r>
              <a:rPr lang="en-IE" sz="1400" b="1" dirty="0">
                <a:solidFill>
                  <a:schemeClr val="tx2">
                    <a:lumMod val="50000"/>
                  </a:schemeClr>
                </a:solidFill>
              </a:rPr>
              <a:t>Took</a:t>
            </a:r>
            <a:r>
              <a:rPr lang="en-IE" b="1" dirty="0">
                <a:solidFill>
                  <a:schemeClr val="tx2">
                    <a:lumMod val="50000"/>
                  </a:schemeClr>
                </a:solidFill>
              </a:rPr>
              <a:t> </a:t>
            </a:r>
            <a:r>
              <a:rPr lang="en-IE" sz="1400" b="1" dirty="0">
                <a:solidFill>
                  <a:schemeClr val="tx2">
                    <a:lumMod val="50000"/>
                  </a:schemeClr>
                </a:solidFill>
              </a:rPr>
              <a:t>preparation</a:t>
            </a:r>
            <a:r>
              <a:rPr lang="en-IE" b="1" dirty="0">
                <a:solidFill>
                  <a:schemeClr val="tx2">
                    <a:lumMod val="50000"/>
                  </a:schemeClr>
                </a:solidFill>
              </a:rPr>
              <a:t> </a:t>
            </a:r>
            <a:r>
              <a:rPr lang="en-IE" sz="1400" b="1" dirty="0">
                <a:solidFill>
                  <a:schemeClr val="tx2">
                    <a:lumMod val="50000"/>
                  </a:schemeClr>
                </a:solidFill>
              </a:rPr>
              <a:t>course  				        “Saber 11” English average</a:t>
            </a:r>
            <a:endParaRPr lang="en-IE" b="1" dirty="0">
              <a:solidFill>
                <a:schemeClr val="tx2">
                  <a:lumMod val="50000"/>
                </a:schemeClr>
              </a:solidFill>
            </a:endParaRPr>
          </a:p>
        </p:txBody>
      </p:sp>
      <p:sp>
        <p:nvSpPr>
          <p:cNvPr id="15" name="CuadroTexto 14">
            <a:extLst>
              <a:ext uri="{FF2B5EF4-FFF2-40B4-BE49-F238E27FC236}">
                <a16:creationId xmlns:a16="http://schemas.microsoft.com/office/drawing/2014/main" id="{8CE9411D-2E1C-47E7-AFA6-FF9202EA55B8}"/>
              </a:ext>
            </a:extLst>
          </p:cNvPr>
          <p:cNvSpPr txBox="1"/>
          <p:nvPr/>
        </p:nvSpPr>
        <p:spPr>
          <a:xfrm>
            <a:off x="7866211" y="2926857"/>
            <a:ext cx="537327" cy="307777"/>
          </a:xfrm>
          <a:prstGeom prst="rect">
            <a:avLst/>
          </a:prstGeom>
          <a:noFill/>
        </p:spPr>
        <p:txBody>
          <a:bodyPr wrap="none" rtlCol="0">
            <a:spAutoFit/>
          </a:bodyPr>
          <a:lstStyle/>
          <a:p>
            <a:r>
              <a:rPr lang="es-CO" sz="1400" dirty="0">
                <a:solidFill>
                  <a:schemeClr val="tx2">
                    <a:lumMod val="50000"/>
                  </a:schemeClr>
                </a:solidFill>
              </a:rPr>
              <a:t>&lt; 53</a:t>
            </a:r>
            <a:endParaRPr lang="es-ES" sz="1400" dirty="0">
              <a:solidFill>
                <a:schemeClr val="tx2">
                  <a:lumMod val="50000"/>
                </a:schemeClr>
              </a:solidFill>
            </a:endParaRPr>
          </a:p>
        </p:txBody>
      </p:sp>
      <p:sp>
        <p:nvSpPr>
          <p:cNvPr id="68" name="CuadroTexto 67">
            <a:extLst>
              <a:ext uri="{FF2B5EF4-FFF2-40B4-BE49-F238E27FC236}">
                <a16:creationId xmlns:a16="http://schemas.microsoft.com/office/drawing/2014/main" id="{35B34785-6DB2-4D0E-90FF-A3C9B5F90B8B}"/>
              </a:ext>
            </a:extLst>
          </p:cNvPr>
          <p:cNvSpPr txBox="1"/>
          <p:nvPr/>
        </p:nvSpPr>
        <p:spPr>
          <a:xfrm>
            <a:off x="9925090" y="2926856"/>
            <a:ext cx="530915" cy="307777"/>
          </a:xfrm>
          <a:prstGeom prst="rect">
            <a:avLst/>
          </a:prstGeom>
          <a:noFill/>
        </p:spPr>
        <p:txBody>
          <a:bodyPr wrap="none" rtlCol="0">
            <a:spAutoFit/>
          </a:bodyPr>
          <a:lstStyle/>
          <a:p>
            <a:r>
              <a:rPr lang="es-ES" sz="1400" dirty="0">
                <a:solidFill>
                  <a:schemeClr val="tx2">
                    <a:lumMod val="50000"/>
                  </a:schemeClr>
                </a:solidFill>
              </a:rPr>
              <a:t>≥ </a:t>
            </a:r>
            <a:r>
              <a:rPr lang="es-CO" sz="1400" dirty="0">
                <a:solidFill>
                  <a:schemeClr val="tx2">
                    <a:lumMod val="50000"/>
                  </a:schemeClr>
                </a:solidFill>
              </a:rPr>
              <a:t>53</a:t>
            </a:r>
            <a:endParaRPr lang="es-ES" sz="1400" dirty="0">
              <a:solidFill>
                <a:schemeClr val="tx2">
                  <a:lumMod val="50000"/>
                </a:schemeClr>
              </a:solidFill>
            </a:endParaRPr>
          </a:p>
        </p:txBody>
      </p:sp>
      <p:sp>
        <p:nvSpPr>
          <p:cNvPr id="69" name="CuadroTexto 68">
            <a:extLst>
              <a:ext uri="{FF2B5EF4-FFF2-40B4-BE49-F238E27FC236}">
                <a16:creationId xmlns:a16="http://schemas.microsoft.com/office/drawing/2014/main" id="{DE4FA5D3-B7DF-4580-9FB0-86087B76A4D0}"/>
              </a:ext>
            </a:extLst>
          </p:cNvPr>
          <p:cNvSpPr txBox="1"/>
          <p:nvPr/>
        </p:nvSpPr>
        <p:spPr>
          <a:xfrm>
            <a:off x="3728122" y="2833093"/>
            <a:ext cx="477567" cy="307777"/>
          </a:xfrm>
          <a:prstGeom prst="rect">
            <a:avLst/>
          </a:prstGeom>
          <a:noFill/>
        </p:spPr>
        <p:txBody>
          <a:bodyPr wrap="none" rtlCol="0">
            <a:spAutoFit/>
          </a:bodyPr>
          <a:lstStyle/>
          <a:p>
            <a:r>
              <a:rPr lang="es-CO" sz="1400" dirty="0">
                <a:solidFill>
                  <a:schemeClr val="tx2">
                    <a:lumMod val="50000"/>
                  </a:schemeClr>
                </a:solidFill>
              </a:rPr>
              <a:t>Yes</a:t>
            </a:r>
            <a:endParaRPr lang="es-ES" dirty="0">
              <a:solidFill>
                <a:schemeClr val="tx2">
                  <a:lumMod val="50000"/>
                </a:schemeClr>
              </a:solidFill>
            </a:endParaRPr>
          </a:p>
        </p:txBody>
      </p:sp>
      <p:sp>
        <p:nvSpPr>
          <p:cNvPr id="70" name="CuadroTexto 69">
            <a:extLst>
              <a:ext uri="{FF2B5EF4-FFF2-40B4-BE49-F238E27FC236}">
                <a16:creationId xmlns:a16="http://schemas.microsoft.com/office/drawing/2014/main" id="{59DEA57E-7DCC-4D70-9F1C-806A137061D7}"/>
              </a:ext>
            </a:extLst>
          </p:cNvPr>
          <p:cNvSpPr txBox="1"/>
          <p:nvPr/>
        </p:nvSpPr>
        <p:spPr>
          <a:xfrm>
            <a:off x="1849997" y="2833093"/>
            <a:ext cx="413896" cy="307777"/>
          </a:xfrm>
          <a:prstGeom prst="rect">
            <a:avLst/>
          </a:prstGeom>
          <a:noFill/>
        </p:spPr>
        <p:txBody>
          <a:bodyPr wrap="none" rtlCol="0">
            <a:spAutoFit/>
          </a:bodyPr>
          <a:lstStyle/>
          <a:p>
            <a:r>
              <a:rPr lang="es-CO" sz="1400" dirty="0">
                <a:solidFill>
                  <a:schemeClr val="tx2">
                    <a:lumMod val="50000"/>
                  </a:schemeClr>
                </a:solidFill>
              </a:rPr>
              <a:t>No</a:t>
            </a:r>
            <a:endParaRPr lang="es-ES" dirty="0">
              <a:solidFill>
                <a:schemeClr val="tx2">
                  <a:lumMod val="50000"/>
                </a:schemeClr>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440" cy="6856200"/>
          </a:xfrm>
          <a:prstGeom prst="rect">
            <a:avLst/>
          </a:prstGeom>
          <a:ln>
            <a:noFill/>
          </a:ln>
        </p:spPr>
      </p:pic>
      <p:sp>
        <p:nvSpPr>
          <p:cNvPr id="176"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Complexity</a:t>
            </a:r>
            <a:endParaRPr lang="en-US" sz="2200" b="0" strike="noStrike" spc="-1">
              <a:latin typeface="Arial"/>
            </a:endParaRPr>
          </a:p>
        </p:txBody>
      </p:sp>
      <p:sp>
        <p:nvSpPr>
          <p:cNvPr id="177" name="CustomShape 2"/>
          <p:cNvSpPr/>
          <p:nvPr/>
        </p:nvSpPr>
        <p:spPr>
          <a:xfrm>
            <a:off x="584640" y="4173120"/>
            <a:ext cx="5027760" cy="11680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Time Complexity of the training and testing algorithms. N represent the number of students in the dataset and  M the number of variables used to divide the tree. Due to the implementation of a random forest in our model, Complexity may diverge.</a:t>
            </a:r>
            <a:endParaRPr lang="en-US" sz="1400" b="0" strike="noStrike" spc="-1" dirty="0">
              <a:latin typeface="Arial"/>
            </a:endParaRPr>
          </a:p>
        </p:txBody>
      </p:sp>
      <p:graphicFrame>
        <p:nvGraphicFramePr>
          <p:cNvPr id="186" name="Table 11"/>
          <p:cNvGraphicFramePr/>
          <p:nvPr>
            <p:extLst>
              <p:ext uri="{D42A27DB-BD31-4B8C-83A1-F6EECF244321}">
                <p14:modId xmlns:p14="http://schemas.microsoft.com/office/powerpoint/2010/main" val="1819969979"/>
              </p:ext>
            </p:extLst>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Time Complexity</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Memory Complexity</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Training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O(N*M*2</a:t>
                      </a:r>
                      <a:r>
                        <a:rPr lang="en-US" sz="1800" b="0" strike="noStrike" spc="-1" baseline="33000" dirty="0">
                          <a:solidFill>
                            <a:srgbClr val="FFFFFF"/>
                          </a:solidFill>
                          <a:latin typeface="Arial"/>
                        </a:rPr>
                        <a:t>M</a:t>
                      </a:r>
                      <a:r>
                        <a:rPr lang="en-US" sz="1800" b="0" strike="noStrike" spc="-1" dirty="0">
                          <a:solidFill>
                            <a:srgbClr val="FFFFFF"/>
                          </a:solidFill>
                          <a:latin typeface="Arial"/>
                        </a:rPr>
                        <a: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pt-BR" sz="1800" b="0" strike="noStrike" spc="-1" dirty="0">
                          <a:solidFill>
                            <a:srgbClr val="FFFFFF"/>
                          </a:solidFill>
                          <a:latin typeface="+mn-lt"/>
                        </a:rPr>
                        <a:t>O(N * M)</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Testing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O(N*M+N</a:t>
                      </a:r>
                      <a:r>
                        <a:rPr lang="en-US" sz="1800" b="0" strike="noStrike" spc="-1" baseline="33000" dirty="0">
                          <a:solidFill>
                            <a:srgbClr val="FFFFFF"/>
                          </a:solidFill>
                          <a:latin typeface="+mn-lt"/>
                        </a:rPr>
                        <a:t>2</a:t>
                      </a:r>
                      <a:r>
                        <a:rPr lang="en-US" sz="1800" b="0" strike="noStrike" spc="-1" dirty="0">
                          <a:solidFill>
                            <a:srgbClr val="FFFFFF"/>
                          </a:solidFill>
                          <a:latin typeface="Arial"/>
                        </a:rPr>
                        <a: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O(1)</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598"/>
          <a:stretch/>
        </p:blipFill>
        <p:spPr>
          <a:xfrm>
            <a:off x="6897960" y="1903680"/>
            <a:ext cx="4674600" cy="2888640"/>
          </a:xfrm>
          <a:prstGeom prst="rect">
            <a:avLst/>
          </a:prstGeom>
          <a:ln>
            <a:noFill/>
          </a:ln>
        </p:spPr>
      </p:pic>
      <p:pic>
        <p:nvPicPr>
          <p:cNvPr id="1026" name="Picture 2" descr="Can aptitude tests pick the 'right' students for university?">
            <a:extLst>
              <a:ext uri="{FF2B5EF4-FFF2-40B4-BE49-F238E27FC236}">
                <a16:creationId xmlns:a16="http://schemas.microsoft.com/office/drawing/2014/main" id="{FF5C9F9A-2149-487E-92F3-1B370CCE1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 t="7481"/>
          <a:stretch/>
        </p:blipFill>
        <p:spPr bwMode="auto">
          <a:xfrm>
            <a:off x="6897960" y="1901520"/>
            <a:ext cx="4674600" cy="2874847"/>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F7F96F45-ABC4-4A1E-9466-BCA51D2F0D53}"/>
              </a:ext>
            </a:extLst>
          </p:cNvPr>
          <p:cNvSpPr txBox="1"/>
          <p:nvPr/>
        </p:nvSpPr>
        <p:spPr>
          <a:xfrm>
            <a:off x="8340325" y="4776367"/>
            <a:ext cx="3352200" cy="215444"/>
          </a:xfrm>
          <a:prstGeom prst="rect">
            <a:avLst/>
          </a:prstGeom>
          <a:noFill/>
        </p:spPr>
        <p:txBody>
          <a:bodyPr wrap="none" rtlCol="0">
            <a:spAutoFit/>
          </a:bodyPr>
          <a:lstStyle/>
          <a:p>
            <a:r>
              <a:rPr lang="es-ES" sz="800" dirty="0"/>
              <a:t>THE CONVERSATION(2013), UNITEST. </a:t>
            </a:r>
            <a:r>
              <a:rPr lang="en-US" sz="800" dirty="0">
                <a:hlinkClick r:id="rId5"/>
              </a:rPr>
              <a:t>HTTPS://BIT.LY/2UWFAPZ</a:t>
            </a:r>
            <a:endParaRPr lang="es-E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2"/>
          <p:cNvSpPr/>
          <p:nvPr/>
        </p:nvSpPr>
        <p:spPr>
          <a:xfrm>
            <a:off x="584639" y="4857120"/>
            <a:ext cx="5969079" cy="10142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US" sz="1400" spc="-1" dirty="0">
                <a:solidFill>
                  <a:srgbClr val="001E33"/>
                </a:solidFill>
                <a:ea typeface="Noto Sans CJK SC Regular"/>
              </a:rPr>
              <a:t>The first three levels of a binary decision tree to predict Saber Pro scores Based on the data obtained from the students that presented the Saber 11 test. Nodes marked with the symbols 'X', '-'  and '</a:t>
            </a:r>
            <a:r>
              <a:rPr lang="es-ES" dirty="0"/>
              <a:t>✓</a:t>
            </a:r>
            <a:r>
              <a:rPr lang="en-US" sz="1400" spc="-1" dirty="0">
                <a:solidFill>
                  <a:srgbClr val="001E33"/>
                </a:solidFill>
                <a:ea typeface="Noto Sans CJK SC Regular"/>
              </a:rPr>
              <a:t>' represent low, medium and high probability of success respectively.</a:t>
            </a:r>
            <a:endParaRPr lang="en-US" sz="1400" b="0" strike="noStrike" spc="-1" dirty="0">
              <a:latin typeface="Arial"/>
            </a:endParaRPr>
          </a:p>
        </p:txBody>
      </p:sp>
      <p:sp>
        <p:nvSpPr>
          <p:cNvPr id="201" name="CustomShape 11"/>
          <p:cNvSpPr/>
          <p:nvPr/>
        </p:nvSpPr>
        <p:spPr>
          <a:xfrm>
            <a:off x="7772400" y="1737360"/>
            <a:ext cx="35647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Most Relevant Features</a:t>
            </a:r>
            <a:endParaRPr lang="en-US" sz="2200" b="0" strike="noStrike" spc="-1">
              <a:latin typeface="Arial"/>
            </a:endParaRPr>
          </a:p>
        </p:txBody>
      </p:sp>
      <p:sp>
        <p:nvSpPr>
          <p:cNvPr id="202" name="CustomShape 12"/>
          <p:cNvSpPr/>
          <p:nvPr/>
        </p:nvSpPr>
        <p:spPr>
          <a:xfrm>
            <a:off x="8808479" y="2531520"/>
            <a:ext cx="2933578" cy="178365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2200" spc="-1" dirty="0">
                <a:solidFill>
                  <a:srgbClr val="001E33"/>
                </a:solidFill>
              </a:rPr>
              <a:t>English Performance</a:t>
            </a:r>
            <a:endParaRPr lang="en-US" sz="2200" spc="-1" dirty="0"/>
          </a:p>
          <a:p>
            <a:pPr>
              <a:lnSpc>
                <a:spcPct val="100000"/>
              </a:lnSpc>
            </a:pPr>
            <a:endParaRPr lang="en-US" sz="2200" b="0" strike="noStrike" spc="-1" dirty="0">
              <a:solidFill>
                <a:srgbClr val="001E33"/>
              </a:solidFill>
              <a:latin typeface="Arial"/>
              <a:ea typeface="DejaVu Sans"/>
            </a:endParaRPr>
          </a:p>
          <a:p>
            <a:pPr>
              <a:lnSpc>
                <a:spcPct val="100000"/>
              </a:lnSpc>
            </a:pPr>
            <a:r>
              <a:rPr lang="en-US" sz="2200" b="0" strike="noStrike" spc="-1" dirty="0">
                <a:solidFill>
                  <a:srgbClr val="001E33"/>
                </a:solidFill>
                <a:latin typeface="Arial"/>
                <a:ea typeface="DejaVu Sans"/>
              </a:rPr>
              <a:t>Professional Score</a:t>
            </a:r>
            <a:endParaRPr lang="en-US" sz="2200" b="0" strike="noStrike" spc="-1" dirty="0">
              <a:latin typeface="Arial"/>
            </a:endParaRPr>
          </a:p>
          <a:p>
            <a:pPr>
              <a:lnSpc>
                <a:spcPct val="100000"/>
              </a:lnSpc>
            </a:pPr>
            <a:endParaRPr lang="en-US" sz="2200" b="0" strike="noStrike" spc="-1" dirty="0">
              <a:latin typeface="Arial"/>
            </a:endParaRPr>
          </a:p>
          <a:p>
            <a:pPr>
              <a:lnSpc>
                <a:spcPct val="100000"/>
              </a:lnSpc>
            </a:pPr>
            <a:r>
              <a:rPr lang="en-US" sz="2200" b="0" strike="noStrike" spc="-1" dirty="0">
                <a:latin typeface="Arial"/>
              </a:rPr>
              <a:t>Language Score</a:t>
            </a:r>
          </a:p>
        </p:txBody>
      </p:sp>
      <p:pic>
        <p:nvPicPr>
          <p:cNvPr id="203" name="Imagen 202"/>
          <p:cNvPicPr/>
          <p:nvPr/>
        </p:nvPicPr>
        <p:blipFill>
          <a:blip r:embed="rId2"/>
          <a:stretch/>
        </p:blipFill>
        <p:spPr>
          <a:xfrm>
            <a:off x="8121185" y="2467800"/>
            <a:ext cx="666000" cy="666000"/>
          </a:xfrm>
          <a:prstGeom prst="rect">
            <a:avLst/>
          </a:prstGeom>
          <a:ln>
            <a:noFill/>
          </a:ln>
        </p:spPr>
      </p:pic>
      <p:pic>
        <p:nvPicPr>
          <p:cNvPr id="205" name="Imagen 204"/>
          <p:cNvPicPr/>
          <p:nvPr/>
        </p:nvPicPr>
        <p:blipFill>
          <a:blip r:embed="rId3"/>
          <a:srcRect l="19596" t="5022" r="25004" b="33248"/>
          <a:stretch/>
        </p:blipFill>
        <p:spPr>
          <a:xfrm>
            <a:off x="8188145" y="3185310"/>
            <a:ext cx="532080" cy="638640"/>
          </a:xfrm>
          <a:prstGeom prst="rect">
            <a:avLst/>
          </a:prstGeom>
          <a:ln>
            <a:noFill/>
          </a:ln>
        </p:spPr>
      </p:pic>
      <p:pic>
        <p:nvPicPr>
          <p:cNvPr id="22" name="Imagen 21">
            <a:extLst>
              <a:ext uri="{FF2B5EF4-FFF2-40B4-BE49-F238E27FC236}">
                <a16:creationId xmlns:a16="http://schemas.microsoft.com/office/drawing/2014/main" id="{B49B2E4D-171B-4E58-94BE-A296C8C788D6}"/>
              </a:ext>
            </a:extLst>
          </p:cNvPr>
          <p:cNvPicPr/>
          <p:nvPr/>
        </p:nvPicPr>
        <p:blipFill>
          <a:blip r:embed="rId2"/>
          <a:stretch/>
        </p:blipFill>
        <p:spPr>
          <a:xfrm>
            <a:off x="8148960" y="3845520"/>
            <a:ext cx="666000" cy="666000"/>
          </a:xfrm>
          <a:prstGeom prst="rect">
            <a:avLst/>
          </a:prstGeom>
          <a:ln>
            <a:noFill/>
          </a:ln>
        </p:spPr>
      </p:pic>
      <p:sp>
        <p:nvSpPr>
          <p:cNvPr id="2" name="Rectángulo 1">
            <a:extLst>
              <a:ext uri="{FF2B5EF4-FFF2-40B4-BE49-F238E27FC236}">
                <a16:creationId xmlns:a16="http://schemas.microsoft.com/office/drawing/2014/main" id="{38E373BC-E992-4B92-AA25-7F8844B20670}"/>
              </a:ext>
            </a:extLst>
          </p:cNvPr>
          <p:cNvSpPr/>
          <p:nvPr/>
        </p:nvSpPr>
        <p:spPr>
          <a:xfrm>
            <a:off x="8355806" y="4079520"/>
            <a:ext cx="283369" cy="155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D1B9D301-7B44-44F6-A9EB-C5454BC3C0AC}"/>
              </a:ext>
            </a:extLst>
          </p:cNvPr>
          <p:cNvSpPr txBox="1"/>
          <p:nvPr/>
        </p:nvSpPr>
        <p:spPr>
          <a:xfrm>
            <a:off x="8271904" y="3958935"/>
            <a:ext cx="510916" cy="400110"/>
          </a:xfrm>
          <a:prstGeom prst="rect">
            <a:avLst/>
          </a:prstGeom>
          <a:noFill/>
        </p:spPr>
        <p:txBody>
          <a:bodyPr wrap="square" rtlCol="0">
            <a:spAutoFit/>
          </a:bodyPr>
          <a:lstStyle/>
          <a:p>
            <a:r>
              <a:rPr lang="es-CO" sz="2000" b="1" dirty="0">
                <a:latin typeface="Calibri" panose="020F0502020204030204" pitchFamily="34" charset="0"/>
                <a:cs typeface="Calibri" panose="020F0502020204030204" pitchFamily="34" charset="0"/>
              </a:rPr>
              <a:t>ES</a:t>
            </a:r>
            <a:endParaRPr lang="es-ES" sz="2000" b="1" dirty="0">
              <a:latin typeface="Calibri" panose="020F0502020204030204" pitchFamily="34" charset="0"/>
              <a:cs typeface="Calibri" panose="020F0502020204030204" pitchFamily="34" charset="0"/>
            </a:endParaRPr>
          </a:p>
        </p:txBody>
      </p:sp>
      <p:sp>
        <p:nvSpPr>
          <p:cNvPr id="4" name="Elipse 3">
            <a:extLst>
              <a:ext uri="{FF2B5EF4-FFF2-40B4-BE49-F238E27FC236}">
                <a16:creationId xmlns:a16="http://schemas.microsoft.com/office/drawing/2014/main" id="{47902725-ED2A-4C69-A1E9-9EB851BEC54C}"/>
              </a:ext>
            </a:extLst>
          </p:cNvPr>
          <p:cNvSpPr/>
          <p:nvPr/>
        </p:nvSpPr>
        <p:spPr>
          <a:xfrm>
            <a:off x="2821150" y="1457960"/>
            <a:ext cx="580140" cy="558800"/>
          </a:xfrm>
          <a:prstGeom prst="ellipse">
            <a:avLst/>
          </a:prstGeom>
          <a:solidFill>
            <a:srgbClr val="00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4BFE83F7-2DC8-4A53-8609-3C71EF8E5C48}"/>
              </a:ext>
            </a:extLst>
          </p:cNvPr>
          <p:cNvSpPr/>
          <p:nvPr/>
        </p:nvSpPr>
        <p:spPr>
          <a:xfrm>
            <a:off x="1464778" y="1902167"/>
            <a:ext cx="580140" cy="558800"/>
          </a:xfrm>
          <a:prstGeom prst="ellipse">
            <a:avLst/>
          </a:prstGeom>
          <a:solidFill>
            <a:srgbClr val="4BF3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9F4E3D70-CB17-46F9-B7F8-E95A4500C4A0}"/>
              </a:ext>
            </a:extLst>
          </p:cNvPr>
          <p:cNvSpPr/>
          <p:nvPr/>
        </p:nvSpPr>
        <p:spPr>
          <a:xfrm>
            <a:off x="4246779" y="1905509"/>
            <a:ext cx="580140" cy="558800"/>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63CF08D9-E58D-49B2-95F6-620B52CA7B28}"/>
              </a:ext>
            </a:extLst>
          </p:cNvPr>
          <p:cNvSpPr/>
          <p:nvPr/>
        </p:nvSpPr>
        <p:spPr>
          <a:xfrm>
            <a:off x="832203" y="2587463"/>
            <a:ext cx="580140" cy="558800"/>
          </a:xfrm>
          <a:prstGeom prst="ellipse">
            <a:avLst/>
          </a:prstGeom>
          <a:solidFill>
            <a:srgbClr val="3399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BAFE0BE3-2C59-4288-BAD8-A652E47BF6E6}"/>
              </a:ext>
            </a:extLst>
          </p:cNvPr>
          <p:cNvSpPr/>
          <p:nvPr/>
        </p:nvSpPr>
        <p:spPr>
          <a:xfrm>
            <a:off x="2118134" y="2575000"/>
            <a:ext cx="580140" cy="558800"/>
          </a:xfrm>
          <a:prstGeom prst="ellipse">
            <a:avLst/>
          </a:prstGeom>
          <a:solidFill>
            <a:srgbClr val="44D51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7CF363B2-C285-48B9-A944-D5BE41E7DC2D}"/>
              </a:ext>
            </a:extLst>
          </p:cNvPr>
          <p:cNvSpPr/>
          <p:nvPr/>
        </p:nvSpPr>
        <p:spPr>
          <a:xfrm>
            <a:off x="3565692" y="2562219"/>
            <a:ext cx="580140" cy="558800"/>
          </a:xfrm>
          <a:prstGeom prst="ellipse">
            <a:avLst/>
          </a:prstGeom>
          <a:solidFill>
            <a:srgbClr val="0080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Elipse 30">
            <a:extLst>
              <a:ext uri="{FF2B5EF4-FFF2-40B4-BE49-F238E27FC236}">
                <a16:creationId xmlns:a16="http://schemas.microsoft.com/office/drawing/2014/main" id="{CABDB9B9-4B49-4CF3-B076-F1C3D0EB8550}"/>
              </a:ext>
            </a:extLst>
          </p:cNvPr>
          <p:cNvSpPr/>
          <p:nvPr/>
        </p:nvSpPr>
        <p:spPr>
          <a:xfrm>
            <a:off x="4885230" y="2563019"/>
            <a:ext cx="580140" cy="55880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E70CF7DE-E77C-4B63-9B2F-9F15E7A7BC33}"/>
              </a:ext>
            </a:extLst>
          </p:cNvPr>
          <p:cNvSpPr/>
          <p:nvPr/>
        </p:nvSpPr>
        <p:spPr>
          <a:xfrm>
            <a:off x="515642" y="3301910"/>
            <a:ext cx="580140" cy="558800"/>
          </a:xfrm>
          <a:prstGeom prst="ellipse">
            <a:avLst/>
          </a:prstGeom>
          <a:solidFill>
            <a:srgbClr val="006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33" name="Elipse 32">
            <a:extLst>
              <a:ext uri="{FF2B5EF4-FFF2-40B4-BE49-F238E27FC236}">
                <a16:creationId xmlns:a16="http://schemas.microsoft.com/office/drawing/2014/main" id="{2EB1DCA6-4A2C-4DA5-8E6A-5C887F941F45}"/>
              </a:ext>
            </a:extLst>
          </p:cNvPr>
          <p:cNvSpPr/>
          <p:nvPr/>
        </p:nvSpPr>
        <p:spPr>
          <a:xfrm>
            <a:off x="1150702" y="3308008"/>
            <a:ext cx="580140" cy="558800"/>
          </a:xfrm>
          <a:prstGeom prst="ellipse">
            <a:avLst/>
          </a:prstGeom>
          <a:solidFill>
            <a:srgbClr val="287A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4" name="Elipse 33">
            <a:extLst>
              <a:ext uri="{FF2B5EF4-FFF2-40B4-BE49-F238E27FC236}">
                <a16:creationId xmlns:a16="http://schemas.microsoft.com/office/drawing/2014/main" id="{E1AA64E4-0E6B-4D7D-84F6-9F8561FCD662}"/>
              </a:ext>
            </a:extLst>
          </p:cNvPr>
          <p:cNvSpPr/>
          <p:nvPr/>
        </p:nvSpPr>
        <p:spPr>
          <a:xfrm>
            <a:off x="1800428" y="3307183"/>
            <a:ext cx="580140" cy="558800"/>
          </a:xfrm>
          <a:prstGeom prst="ellipse">
            <a:avLst/>
          </a:prstGeom>
          <a:solidFill>
            <a:srgbClr val="00AC5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5" name="Elipse 34">
            <a:extLst>
              <a:ext uri="{FF2B5EF4-FFF2-40B4-BE49-F238E27FC236}">
                <a16:creationId xmlns:a16="http://schemas.microsoft.com/office/drawing/2014/main" id="{C5886B82-2F73-4AE7-BE03-C89FFBB083FD}"/>
              </a:ext>
            </a:extLst>
          </p:cNvPr>
          <p:cNvSpPr/>
          <p:nvPr/>
        </p:nvSpPr>
        <p:spPr>
          <a:xfrm>
            <a:off x="2436949" y="3299624"/>
            <a:ext cx="580140" cy="558800"/>
          </a:xfrm>
          <a:prstGeom prst="ellipse">
            <a:avLst/>
          </a:prstGeom>
          <a:solidFill>
            <a:srgbClr val="00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6" name="Elipse 35">
            <a:extLst>
              <a:ext uri="{FF2B5EF4-FFF2-40B4-BE49-F238E27FC236}">
                <a16:creationId xmlns:a16="http://schemas.microsoft.com/office/drawing/2014/main" id="{837436DB-7D5C-4EAA-ADC9-434652D60ED3}"/>
              </a:ext>
            </a:extLst>
          </p:cNvPr>
          <p:cNvSpPr/>
          <p:nvPr/>
        </p:nvSpPr>
        <p:spPr>
          <a:xfrm>
            <a:off x="3239725" y="3306613"/>
            <a:ext cx="580140" cy="558800"/>
          </a:xfrm>
          <a:prstGeom prst="ellipse">
            <a:avLst/>
          </a:prstGeom>
          <a:solidFill>
            <a:srgbClr val="00CC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37" name="Elipse 36">
            <a:extLst>
              <a:ext uri="{FF2B5EF4-FFF2-40B4-BE49-F238E27FC236}">
                <a16:creationId xmlns:a16="http://schemas.microsoft.com/office/drawing/2014/main" id="{7C8A1FF7-8498-47DC-AB4B-2254D1ACF475}"/>
              </a:ext>
            </a:extLst>
          </p:cNvPr>
          <p:cNvSpPr/>
          <p:nvPr/>
        </p:nvSpPr>
        <p:spPr>
          <a:xfrm>
            <a:off x="3871331" y="3306613"/>
            <a:ext cx="580140" cy="558800"/>
          </a:xfrm>
          <a:prstGeom prst="ellipse">
            <a:avLst/>
          </a:prstGeom>
          <a:solidFill>
            <a:srgbClr val="00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a:t>
            </a:r>
          </a:p>
        </p:txBody>
      </p:sp>
      <p:sp>
        <p:nvSpPr>
          <p:cNvPr id="38" name="Elipse 37">
            <a:extLst>
              <a:ext uri="{FF2B5EF4-FFF2-40B4-BE49-F238E27FC236}">
                <a16:creationId xmlns:a16="http://schemas.microsoft.com/office/drawing/2014/main" id="{320117FC-BB62-43CE-AE3C-A424D17B4130}"/>
              </a:ext>
            </a:extLst>
          </p:cNvPr>
          <p:cNvSpPr/>
          <p:nvPr/>
        </p:nvSpPr>
        <p:spPr>
          <a:xfrm>
            <a:off x="4557613" y="3306613"/>
            <a:ext cx="580140" cy="558800"/>
          </a:xfrm>
          <a:prstGeom prst="ellipse">
            <a:avLst/>
          </a:prstGeom>
          <a:solidFill>
            <a:srgbClr val="0066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x</a:t>
            </a:r>
            <a:endParaRPr lang="es-ES" dirty="0">
              <a:solidFill>
                <a:schemeClr val="bg1"/>
              </a:solidFill>
            </a:endParaRPr>
          </a:p>
        </p:txBody>
      </p:sp>
      <p:sp>
        <p:nvSpPr>
          <p:cNvPr id="39" name="Elipse 38">
            <a:extLst>
              <a:ext uri="{FF2B5EF4-FFF2-40B4-BE49-F238E27FC236}">
                <a16:creationId xmlns:a16="http://schemas.microsoft.com/office/drawing/2014/main" id="{55B56820-7672-43A2-BAD7-6D97D837B085}"/>
              </a:ext>
            </a:extLst>
          </p:cNvPr>
          <p:cNvSpPr/>
          <p:nvPr/>
        </p:nvSpPr>
        <p:spPr>
          <a:xfrm>
            <a:off x="5195946" y="3297437"/>
            <a:ext cx="580140" cy="558800"/>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a:t>
            </a:r>
            <a:endParaRPr lang="es-ES" dirty="0">
              <a:solidFill>
                <a:schemeClr val="bg1"/>
              </a:solidFill>
            </a:endParaRPr>
          </a:p>
        </p:txBody>
      </p:sp>
      <p:sp>
        <p:nvSpPr>
          <p:cNvPr id="53" name="CuadroTexto 52">
            <a:extLst>
              <a:ext uri="{FF2B5EF4-FFF2-40B4-BE49-F238E27FC236}">
                <a16:creationId xmlns:a16="http://schemas.microsoft.com/office/drawing/2014/main" id="{2BBEF355-1450-4E7B-8A84-D6E72463F9BB}"/>
              </a:ext>
            </a:extLst>
          </p:cNvPr>
          <p:cNvSpPr txBox="1"/>
          <p:nvPr/>
        </p:nvSpPr>
        <p:spPr>
          <a:xfrm>
            <a:off x="1087998" y="1659895"/>
            <a:ext cx="1277722" cy="200055"/>
          </a:xfrm>
          <a:prstGeom prst="rect">
            <a:avLst/>
          </a:prstGeom>
          <a:noFill/>
        </p:spPr>
        <p:txBody>
          <a:bodyPr wrap="square" rtlCol="0">
            <a:spAutoFit/>
          </a:bodyPr>
          <a:lstStyle/>
          <a:p>
            <a:r>
              <a:rPr lang="en-CA" sz="700" dirty="0"/>
              <a:t>English Performance == A2</a:t>
            </a:r>
          </a:p>
        </p:txBody>
      </p:sp>
      <p:sp>
        <p:nvSpPr>
          <p:cNvPr id="54" name="CuadroTexto 53">
            <a:extLst>
              <a:ext uri="{FF2B5EF4-FFF2-40B4-BE49-F238E27FC236}">
                <a16:creationId xmlns:a16="http://schemas.microsoft.com/office/drawing/2014/main" id="{6B4D5A06-8D86-4781-AEC1-678CCC97799A}"/>
              </a:ext>
            </a:extLst>
          </p:cNvPr>
          <p:cNvSpPr txBox="1"/>
          <p:nvPr/>
        </p:nvSpPr>
        <p:spPr>
          <a:xfrm>
            <a:off x="2367773" y="1867455"/>
            <a:ext cx="314510" cy="169277"/>
          </a:xfrm>
          <a:prstGeom prst="rect">
            <a:avLst/>
          </a:prstGeom>
          <a:noFill/>
        </p:spPr>
        <p:txBody>
          <a:bodyPr wrap="none" rtlCol="0">
            <a:spAutoFit/>
          </a:bodyPr>
          <a:lstStyle/>
          <a:p>
            <a:r>
              <a:rPr lang="es-CO" sz="500" dirty="0"/>
              <a:t>True</a:t>
            </a:r>
            <a:endParaRPr lang="es-ES" dirty="0"/>
          </a:p>
        </p:txBody>
      </p:sp>
      <p:sp>
        <p:nvSpPr>
          <p:cNvPr id="75" name="CuadroTexto 74">
            <a:extLst>
              <a:ext uri="{FF2B5EF4-FFF2-40B4-BE49-F238E27FC236}">
                <a16:creationId xmlns:a16="http://schemas.microsoft.com/office/drawing/2014/main" id="{570BA2BB-BFB5-4B57-A339-15E398011438}"/>
              </a:ext>
            </a:extLst>
          </p:cNvPr>
          <p:cNvSpPr txBox="1"/>
          <p:nvPr/>
        </p:nvSpPr>
        <p:spPr>
          <a:xfrm>
            <a:off x="1294726" y="2447455"/>
            <a:ext cx="314510" cy="169277"/>
          </a:xfrm>
          <a:prstGeom prst="rect">
            <a:avLst/>
          </a:prstGeom>
          <a:noFill/>
        </p:spPr>
        <p:txBody>
          <a:bodyPr wrap="none" rtlCol="0">
            <a:spAutoFit/>
          </a:bodyPr>
          <a:lstStyle/>
          <a:p>
            <a:r>
              <a:rPr lang="es-CO" sz="500" dirty="0"/>
              <a:t>True</a:t>
            </a:r>
            <a:endParaRPr lang="es-ES" dirty="0"/>
          </a:p>
        </p:txBody>
      </p:sp>
      <p:sp>
        <p:nvSpPr>
          <p:cNvPr id="76" name="CuadroTexto 75">
            <a:extLst>
              <a:ext uri="{FF2B5EF4-FFF2-40B4-BE49-F238E27FC236}">
                <a16:creationId xmlns:a16="http://schemas.microsoft.com/office/drawing/2014/main" id="{172AE559-87B0-4987-9EF6-D0C61A1590E4}"/>
              </a:ext>
            </a:extLst>
          </p:cNvPr>
          <p:cNvSpPr txBox="1"/>
          <p:nvPr/>
        </p:nvSpPr>
        <p:spPr>
          <a:xfrm>
            <a:off x="650509" y="3055623"/>
            <a:ext cx="314510" cy="169277"/>
          </a:xfrm>
          <a:prstGeom prst="rect">
            <a:avLst/>
          </a:prstGeom>
          <a:noFill/>
        </p:spPr>
        <p:txBody>
          <a:bodyPr wrap="none" rtlCol="0">
            <a:spAutoFit/>
          </a:bodyPr>
          <a:lstStyle/>
          <a:p>
            <a:r>
              <a:rPr lang="es-CO" sz="500" dirty="0"/>
              <a:t>True</a:t>
            </a:r>
            <a:endParaRPr lang="es-ES" dirty="0"/>
          </a:p>
        </p:txBody>
      </p:sp>
      <p:sp>
        <p:nvSpPr>
          <p:cNvPr id="78" name="CuadroTexto 77">
            <a:extLst>
              <a:ext uri="{FF2B5EF4-FFF2-40B4-BE49-F238E27FC236}">
                <a16:creationId xmlns:a16="http://schemas.microsoft.com/office/drawing/2014/main" id="{5E62CD1E-6442-4508-B4A8-CC1DCEE116D2}"/>
              </a:ext>
            </a:extLst>
          </p:cNvPr>
          <p:cNvSpPr txBox="1"/>
          <p:nvPr/>
        </p:nvSpPr>
        <p:spPr>
          <a:xfrm>
            <a:off x="4015809" y="2451078"/>
            <a:ext cx="314510" cy="169277"/>
          </a:xfrm>
          <a:prstGeom prst="rect">
            <a:avLst/>
          </a:prstGeom>
          <a:noFill/>
        </p:spPr>
        <p:txBody>
          <a:bodyPr wrap="none" rtlCol="0">
            <a:spAutoFit/>
          </a:bodyPr>
          <a:lstStyle/>
          <a:p>
            <a:r>
              <a:rPr lang="es-CO" sz="500" dirty="0"/>
              <a:t>True</a:t>
            </a:r>
            <a:endParaRPr lang="es-ES" dirty="0"/>
          </a:p>
        </p:txBody>
      </p:sp>
      <p:sp>
        <p:nvSpPr>
          <p:cNvPr id="81" name="CuadroTexto 80">
            <a:extLst>
              <a:ext uri="{FF2B5EF4-FFF2-40B4-BE49-F238E27FC236}">
                <a16:creationId xmlns:a16="http://schemas.microsoft.com/office/drawing/2014/main" id="{9CAC818E-C1CF-422E-BA3C-94DFCDCE8700}"/>
              </a:ext>
            </a:extLst>
          </p:cNvPr>
          <p:cNvSpPr txBox="1"/>
          <p:nvPr/>
        </p:nvSpPr>
        <p:spPr>
          <a:xfrm>
            <a:off x="3536981" y="1867455"/>
            <a:ext cx="340158" cy="169277"/>
          </a:xfrm>
          <a:prstGeom prst="rect">
            <a:avLst/>
          </a:prstGeom>
          <a:noFill/>
        </p:spPr>
        <p:txBody>
          <a:bodyPr wrap="none" rtlCol="0">
            <a:spAutoFit/>
          </a:bodyPr>
          <a:lstStyle/>
          <a:p>
            <a:r>
              <a:rPr lang="es-CO" sz="500" dirty="0"/>
              <a:t>False</a:t>
            </a:r>
            <a:endParaRPr lang="es-ES" dirty="0"/>
          </a:p>
        </p:txBody>
      </p:sp>
      <p:sp>
        <p:nvSpPr>
          <p:cNvPr id="82" name="CuadroTexto 81">
            <a:extLst>
              <a:ext uri="{FF2B5EF4-FFF2-40B4-BE49-F238E27FC236}">
                <a16:creationId xmlns:a16="http://schemas.microsoft.com/office/drawing/2014/main" id="{CAD20FB4-62D4-4616-869A-E4D5647DB485}"/>
              </a:ext>
            </a:extLst>
          </p:cNvPr>
          <p:cNvSpPr txBox="1"/>
          <p:nvPr/>
        </p:nvSpPr>
        <p:spPr>
          <a:xfrm>
            <a:off x="4682684" y="2450387"/>
            <a:ext cx="340158" cy="169277"/>
          </a:xfrm>
          <a:prstGeom prst="rect">
            <a:avLst/>
          </a:prstGeom>
          <a:noFill/>
        </p:spPr>
        <p:txBody>
          <a:bodyPr wrap="none" rtlCol="0">
            <a:spAutoFit/>
          </a:bodyPr>
          <a:lstStyle/>
          <a:p>
            <a:r>
              <a:rPr lang="es-CO" sz="500" dirty="0"/>
              <a:t>False</a:t>
            </a:r>
            <a:endParaRPr lang="es-ES" dirty="0"/>
          </a:p>
        </p:txBody>
      </p:sp>
      <p:sp>
        <p:nvSpPr>
          <p:cNvPr id="85" name="CuadroTexto 84">
            <a:extLst>
              <a:ext uri="{FF2B5EF4-FFF2-40B4-BE49-F238E27FC236}">
                <a16:creationId xmlns:a16="http://schemas.microsoft.com/office/drawing/2014/main" id="{8A0A8483-222B-411D-84F1-BFF1DF50222D}"/>
              </a:ext>
            </a:extLst>
          </p:cNvPr>
          <p:cNvSpPr txBox="1"/>
          <p:nvPr/>
        </p:nvSpPr>
        <p:spPr>
          <a:xfrm>
            <a:off x="1259790" y="3061624"/>
            <a:ext cx="340158" cy="169277"/>
          </a:xfrm>
          <a:prstGeom prst="rect">
            <a:avLst/>
          </a:prstGeom>
          <a:noFill/>
        </p:spPr>
        <p:txBody>
          <a:bodyPr wrap="none" rtlCol="0">
            <a:spAutoFit/>
          </a:bodyPr>
          <a:lstStyle/>
          <a:p>
            <a:r>
              <a:rPr lang="es-CO" sz="500" dirty="0"/>
              <a:t>False</a:t>
            </a:r>
            <a:endParaRPr lang="es-ES" dirty="0"/>
          </a:p>
        </p:txBody>
      </p:sp>
      <p:sp>
        <p:nvSpPr>
          <p:cNvPr id="87" name="CuadroTexto 86">
            <a:extLst>
              <a:ext uri="{FF2B5EF4-FFF2-40B4-BE49-F238E27FC236}">
                <a16:creationId xmlns:a16="http://schemas.microsoft.com/office/drawing/2014/main" id="{D0AF799C-A139-4B35-BBC4-51CB63BE21D8}"/>
              </a:ext>
            </a:extLst>
          </p:cNvPr>
          <p:cNvSpPr txBox="1"/>
          <p:nvPr/>
        </p:nvSpPr>
        <p:spPr>
          <a:xfrm>
            <a:off x="3992586" y="1668402"/>
            <a:ext cx="1277722" cy="200055"/>
          </a:xfrm>
          <a:prstGeom prst="rect">
            <a:avLst/>
          </a:prstGeom>
          <a:noFill/>
        </p:spPr>
        <p:txBody>
          <a:bodyPr wrap="square" rtlCol="0">
            <a:spAutoFit/>
          </a:bodyPr>
          <a:lstStyle/>
          <a:p>
            <a:r>
              <a:rPr lang="en-CA" sz="700" dirty="0"/>
              <a:t>English Performance == A2</a:t>
            </a:r>
          </a:p>
        </p:txBody>
      </p:sp>
      <p:sp>
        <p:nvSpPr>
          <p:cNvPr id="88" name="CuadroTexto 87">
            <a:extLst>
              <a:ext uri="{FF2B5EF4-FFF2-40B4-BE49-F238E27FC236}">
                <a16:creationId xmlns:a16="http://schemas.microsoft.com/office/drawing/2014/main" id="{1E4EF5BF-5E82-448B-9119-F69F5F6DCA6D}"/>
              </a:ext>
            </a:extLst>
          </p:cNvPr>
          <p:cNvSpPr txBox="1"/>
          <p:nvPr/>
        </p:nvSpPr>
        <p:spPr>
          <a:xfrm>
            <a:off x="2533787" y="1239960"/>
            <a:ext cx="1129465" cy="200055"/>
          </a:xfrm>
          <a:prstGeom prst="rect">
            <a:avLst/>
          </a:prstGeom>
          <a:noFill/>
        </p:spPr>
        <p:txBody>
          <a:bodyPr wrap="square" rtlCol="0">
            <a:spAutoFit/>
          </a:bodyPr>
          <a:lstStyle/>
          <a:p>
            <a:r>
              <a:rPr lang="en-CA" sz="700" dirty="0"/>
              <a:t>Language Score &gt;= 57</a:t>
            </a:r>
          </a:p>
        </p:txBody>
      </p:sp>
      <p:sp>
        <p:nvSpPr>
          <p:cNvPr id="90" name="CuadroTexto 89">
            <a:extLst>
              <a:ext uri="{FF2B5EF4-FFF2-40B4-BE49-F238E27FC236}">
                <a16:creationId xmlns:a16="http://schemas.microsoft.com/office/drawing/2014/main" id="{0D2114A6-6E6C-4999-AF82-EA0F7BF92770}"/>
              </a:ext>
            </a:extLst>
          </p:cNvPr>
          <p:cNvSpPr txBox="1"/>
          <p:nvPr/>
        </p:nvSpPr>
        <p:spPr>
          <a:xfrm>
            <a:off x="1953755" y="2450387"/>
            <a:ext cx="340158" cy="169277"/>
          </a:xfrm>
          <a:prstGeom prst="rect">
            <a:avLst/>
          </a:prstGeom>
          <a:noFill/>
        </p:spPr>
        <p:txBody>
          <a:bodyPr wrap="none" rtlCol="0">
            <a:spAutoFit/>
          </a:bodyPr>
          <a:lstStyle/>
          <a:p>
            <a:r>
              <a:rPr lang="es-CO" sz="500" dirty="0"/>
              <a:t>False</a:t>
            </a:r>
            <a:endParaRPr lang="es-ES" dirty="0"/>
          </a:p>
        </p:txBody>
      </p:sp>
      <p:sp>
        <p:nvSpPr>
          <p:cNvPr id="91" name="CuadroTexto 90">
            <a:extLst>
              <a:ext uri="{FF2B5EF4-FFF2-40B4-BE49-F238E27FC236}">
                <a16:creationId xmlns:a16="http://schemas.microsoft.com/office/drawing/2014/main" id="{6E418CA6-19F5-4AC3-9A7A-7901BD12ABC5}"/>
              </a:ext>
            </a:extLst>
          </p:cNvPr>
          <p:cNvSpPr txBox="1"/>
          <p:nvPr/>
        </p:nvSpPr>
        <p:spPr>
          <a:xfrm>
            <a:off x="275701" y="2284370"/>
            <a:ext cx="1277722" cy="200055"/>
          </a:xfrm>
          <a:prstGeom prst="rect">
            <a:avLst/>
          </a:prstGeom>
          <a:noFill/>
        </p:spPr>
        <p:txBody>
          <a:bodyPr wrap="square" rtlCol="0">
            <a:spAutoFit/>
          </a:bodyPr>
          <a:lstStyle/>
          <a:p>
            <a:r>
              <a:rPr lang="en-CA" sz="700" dirty="0"/>
              <a:t>Professional Score &gt;= 55</a:t>
            </a:r>
          </a:p>
        </p:txBody>
      </p:sp>
      <p:sp>
        <p:nvSpPr>
          <p:cNvPr id="92" name="CuadroTexto 91">
            <a:extLst>
              <a:ext uri="{FF2B5EF4-FFF2-40B4-BE49-F238E27FC236}">
                <a16:creationId xmlns:a16="http://schemas.microsoft.com/office/drawing/2014/main" id="{A81EE363-A137-4128-863A-C766C5B49A71}"/>
              </a:ext>
            </a:extLst>
          </p:cNvPr>
          <p:cNvSpPr txBox="1"/>
          <p:nvPr/>
        </p:nvSpPr>
        <p:spPr>
          <a:xfrm>
            <a:off x="2498017" y="2304294"/>
            <a:ext cx="1277722" cy="200055"/>
          </a:xfrm>
          <a:prstGeom prst="rect">
            <a:avLst/>
          </a:prstGeom>
          <a:noFill/>
        </p:spPr>
        <p:txBody>
          <a:bodyPr wrap="square" rtlCol="0">
            <a:spAutoFit/>
          </a:bodyPr>
          <a:lstStyle/>
          <a:p>
            <a:r>
              <a:rPr lang="en-CA" sz="700" dirty="0"/>
              <a:t>Professional Score &gt;= 55</a:t>
            </a:r>
          </a:p>
        </p:txBody>
      </p:sp>
      <p:sp>
        <p:nvSpPr>
          <p:cNvPr id="93" name="CuadroTexto 92">
            <a:extLst>
              <a:ext uri="{FF2B5EF4-FFF2-40B4-BE49-F238E27FC236}">
                <a16:creationId xmlns:a16="http://schemas.microsoft.com/office/drawing/2014/main" id="{4EDD76F8-37BC-4623-8014-3037190CB9B8}"/>
              </a:ext>
            </a:extLst>
          </p:cNvPr>
          <p:cNvSpPr txBox="1"/>
          <p:nvPr/>
        </p:nvSpPr>
        <p:spPr>
          <a:xfrm>
            <a:off x="4838661" y="2282790"/>
            <a:ext cx="1277722" cy="200055"/>
          </a:xfrm>
          <a:prstGeom prst="rect">
            <a:avLst/>
          </a:prstGeom>
          <a:noFill/>
        </p:spPr>
        <p:txBody>
          <a:bodyPr wrap="square" rtlCol="0">
            <a:spAutoFit/>
          </a:bodyPr>
          <a:lstStyle/>
          <a:p>
            <a:r>
              <a:rPr lang="en-CA" sz="700" dirty="0"/>
              <a:t>Professional Score &gt;= 55</a:t>
            </a:r>
          </a:p>
        </p:txBody>
      </p:sp>
      <p:sp>
        <p:nvSpPr>
          <p:cNvPr id="94" name="CuadroTexto 93">
            <a:extLst>
              <a:ext uri="{FF2B5EF4-FFF2-40B4-BE49-F238E27FC236}">
                <a16:creationId xmlns:a16="http://schemas.microsoft.com/office/drawing/2014/main" id="{9194BEB1-F664-4F95-8BA4-7F24A7B053DB}"/>
              </a:ext>
            </a:extLst>
          </p:cNvPr>
          <p:cNvSpPr txBox="1"/>
          <p:nvPr/>
        </p:nvSpPr>
        <p:spPr>
          <a:xfrm>
            <a:off x="472483" y="3861766"/>
            <a:ext cx="718186" cy="415498"/>
          </a:xfrm>
          <a:prstGeom prst="rect">
            <a:avLst/>
          </a:prstGeom>
          <a:noFill/>
        </p:spPr>
        <p:txBody>
          <a:bodyPr wrap="square" rtlCol="0">
            <a:spAutoFit/>
          </a:bodyPr>
          <a:lstStyle/>
          <a:p>
            <a:r>
              <a:rPr lang="en-CA" sz="700" dirty="0"/>
              <a:t>Gini: 0.45</a:t>
            </a:r>
          </a:p>
          <a:p>
            <a:r>
              <a:rPr lang="en-CA" sz="700" dirty="0"/>
              <a:t>Probability: 65.57 %</a:t>
            </a:r>
          </a:p>
        </p:txBody>
      </p:sp>
      <p:sp>
        <p:nvSpPr>
          <p:cNvPr id="95" name="CuadroTexto 94">
            <a:extLst>
              <a:ext uri="{FF2B5EF4-FFF2-40B4-BE49-F238E27FC236}">
                <a16:creationId xmlns:a16="http://schemas.microsoft.com/office/drawing/2014/main" id="{2FC187A9-2638-453E-B10C-4E3DF8FFD89E}"/>
              </a:ext>
            </a:extLst>
          </p:cNvPr>
          <p:cNvSpPr txBox="1"/>
          <p:nvPr/>
        </p:nvSpPr>
        <p:spPr>
          <a:xfrm>
            <a:off x="1120282" y="3871379"/>
            <a:ext cx="718186" cy="415498"/>
          </a:xfrm>
          <a:prstGeom prst="rect">
            <a:avLst/>
          </a:prstGeom>
          <a:noFill/>
        </p:spPr>
        <p:txBody>
          <a:bodyPr wrap="square" rtlCol="0">
            <a:spAutoFit/>
          </a:bodyPr>
          <a:lstStyle/>
          <a:p>
            <a:r>
              <a:rPr lang="en-CA" sz="700" dirty="0"/>
              <a:t>Gini: 0.45</a:t>
            </a:r>
          </a:p>
          <a:p>
            <a:r>
              <a:rPr lang="en-CA" sz="700" dirty="0"/>
              <a:t>Probability: 33,93 %</a:t>
            </a:r>
          </a:p>
        </p:txBody>
      </p:sp>
      <p:sp>
        <p:nvSpPr>
          <p:cNvPr id="96" name="CuadroTexto 95">
            <a:extLst>
              <a:ext uri="{FF2B5EF4-FFF2-40B4-BE49-F238E27FC236}">
                <a16:creationId xmlns:a16="http://schemas.microsoft.com/office/drawing/2014/main" id="{67483CA5-B8A3-4FDA-9ADC-724DA18437B3}"/>
              </a:ext>
            </a:extLst>
          </p:cNvPr>
          <p:cNvSpPr txBox="1"/>
          <p:nvPr/>
        </p:nvSpPr>
        <p:spPr>
          <a:xfrm>
            <a:off x="1760560" y="3880992"/>
            <a:ext cx="718186" cy="415498"/>
          </a:xfrm>
          <a:prstGeom prst="rect">
            <a:avLst/>
          </a:prstGeom>
          <a:noFill/>
        </p:spPr>
        <p:txBody>
          <a:bodyPr wrap="square" rtlCol="0">
            <a:spAutoFit/>
          </a:bodyPr>
          <a:lstStyle/>
          <a:p>
            <a:r>
              <a:rPr lang="en-CA" sz="700" dirty="0"/>
              <a:t>Gini: 0.47</a:t>
            </a:r>
          </a:p>
          <a:p>
            <a:r>
              <a:rPr lang="en-CA" sz="700" dirty="0"/>
              <a:t>Probability: 37,62 %</a:t>
            </a:r>
          </a:p>
        </p:txBody>
      </p:sp>
      <p:sp>
        <p:nvSpPr>
          <p:cNvPr id="97" name="CuadroTexto 96">
            <a:extLst>
              <a:ext uri="{FF2B5EF4-FFF2-40B4-BE49-F238E27FC236}">
                <a16:creationId xmlns:a16="http://schemas.microsoft.com/office/drawing/2014/main" id="{A0E9AEEA-80ED-4F52-B285-32FE5B1458EE}"/>
              </a:ext>
            </a:extLst>
          </p:cNvPr>
          <p:cNvSpPr txBox="1"/>
          <p:nvPr/>
        </p:nvSpPr>
        <p:spPr>
          <a:xfrm>
            <a:off x="2441993" y="3871379"/>
            <a:ext cx="718186" cy="415498"/>
          </a:xfrm>
          <a:prstGeom prst="rect">
            <a:avLst/>
          </a:prstGeom>
          <a:noFill/>
        </p:spPr>
        <p:txBody>
          <a:bodyPr wrap="square" rtlCol="0">
            <a:spAutoFit/>
          </a:bodyPr>
          <a:lstStyle/>
          <a:p>
            <a:r>
              <a:rPr lang="en-CA" sz="700" dirty="0"/>
              <a:t>Gini: 0.30</a:t>
            </a:r>
          </a:p>
          <a:p>
            <a:r>
              <a:rPr lang="en-CA" sz="700" dirty="0"/>
              <a:t>Probability: 18,03 %</a:t>
            </a:r>
          </a:p>
        </p:txBody>
      </p:sp>
      <p:sp>
        <p:nvSpPr>
          <p:cNvPr id="98" name="CuadroTexto 97">
            <a:extLst>
              <a:ext uri="{FF2B5EF4-FFF2-40B4-BE49-F238E27FC236}">
                <a16:creationId xmlns:a16="http://schemas.microsoft.com/office/drawing/2014/main" id="{FF64B359-8336-4EAC-A47B-59E2EA6D4A96}"/>
              </a:ext>
            </a:extLst>
          </p:cNvPr>
          <p:cNvSpPr txBox="1"/>
          <p:nvPr/>
        </p:nvSpPr>
        <p:spPr>
          <a:xfrm>
            <a:off x="3196159" y="3891236"/>
            <a:ext cx="718186" cy="415498"/>
          </a:xfrm>
          <a:prstGeom prst="rect">
            <a:avLst/>
          </a:prstGeom>
          <a:noFill/>
        </p:spPr>
        <p:txBody>
          <a:bodyPr wrap="square" rtlCol="0">
            <a:spAutoFit/>
          </a:bodyPr>
          <a:lstStyle/>
          <a:p>
            <a:r>
              <a:rPr lang="en-CA" sz="700" dirty="0"/>
              <a:t>Gini: 0.49</a:t>
            </a:r>
          </a:p>
          <a:p>
            <a:r>
              <a:rPr lang="en-CA" sz="700" dirty="0"/>
              <a:t>Probability: 57,18 %</a:t>
            </a:r>
          </a:p>
        </p:txBody>
      </p:sp>
      <p:sp>
        <p:nvSpPr>
          <p:cNvPr id="99" name="CuadroTexto 98">
            <a:extLst>
              <a:ext uri="{FF2B5EF4-FFF2-40B4-BE49-F238E27FC236}">
                <a16:creationId xmlns:a16="http://schemas.microsoft.com/office/drawing/2014/main" id="{6252F3CB-1E54-4889-9D40-C485151BA129}"/>
              </a:ext>
            </a:extLst>
          </p:cNvPr>
          <p:cNvSpPr txBox="1"/>
          <p:nvPr/>
        </p:nvSpPr>
        <p:spPr>
          <a:xfrm>
            <a:off x="3893850" y="3918918"/>
            <a:ext cx="718186" cy="415498"/>
          </a:xfrm>
          <a:prstGeom prst="rect">
            <a:avLst/>
          </a:prstGeom>
          <a:noFill/>
        </p:spPr>
        <p:txBody>
          <a:bodyPr wrap="square" rtlCol="0">
            <a:spAutoFit/>
          </a:bodyPr>
          <a:lstStyle/>
          <a:p>
            <a:r>
              <a:rPr lang="en-CA" sz="700" dirty="0"/>
              <a:t>Gini: 0.32</a:t>
            </a:r>
          </a:p>
          <a:p>
            <a:r>
              <a:rPr lang="en-CA" sz="700" dirty="0"/>
              <a:t>Probability: 80,25 %</a:t>
            </a:r>
          </a:p>
        </p:txBody>
      </p:sp>
      <p:sp>
        <p:nvSpPr>
          <p:cNvPr id="100" name="CuadroTexto 99">
            <a:extLst>
              <a:ext uri="{FF2B5EF4-FFF2-40B4-BE49-F238E27FC236}">
                <a16:creationId xmlns:a16="http://schemas.microsoft.com/office/drawing/2014/main" id="{779008C3-533E-4A06-84B3-6CDB1327791C}"/>
              </a:ext>
            </a:extLst>
          </p:cNvPr>
          <p:cNvSpPr txBox="1"/>
          <p:nvPr/>
        </p:nvSpPr>
        <p:spPr>
          <a:xfrm>
            <a:off x="4538531" y="3909178"/>
            <a:ext cx="718186" cy="415498"/>
          </a:xfrm>
          <a:prstGeom prst="rect">
            <a:avLst/>
          </a:prstGeom>
          <a:noFill/>
        </p:spPr>
        <p:txBody>
          <a:bodyPr wrap="square" rtlCol="0">
            <a:spAutoFit/>
          </a:bodyPr>
          <a:lstStyle/>
          <a:p>
            <a:r>
              <a:rPr lang="en-CA" sz="700" dirty="0"/>
              <a:t>Gini: 0.34</a:t>
            </a:r>
          </a:p>
          <a:p>
            <a:r>
              <a:rPr lang="en-CA" sz="700" dirty="0"/>
              <a:t>Probability: 21,28 %</a:t>
            </a:r>
          </a:p>
        </p:txBody>
      </p:sp>
      <p:sp>
        <p:nvSpPr>
          <p:cNvPr id="101" name="CuadroTexto 100">
            <a:extLst>
              <a:ext uri="{FF2B5EF4-FFF2-40B4-BE49-F238E27FC236}">
                <a16:creationId xmlns:a16="http://schemas.microsoft.com/office/drawing/2014/main" id="{46B77475-BDD8-4FD8-9581-EC4FF96D6775}"/>
              </a:ext>
            </a:extLst>
          </p:cNvPr>
          <p:cNvSpPr txBox="1"/>
          <p:nvPr/>
        </p:nvSpPr>
        <p:spPr>
          <a:xfrm>
            <a:off x="5207354" y="3909178"/>
            <a:ext cx="718186" cy="415498"/>
          </a:xfrm>
          <a:prstGeom prst="rect">
            <a:avLst/>
          </a:prstGeom>
          <a:noFill/>
        </p:spPr>
        <p:txBody>
          <a:bodyPr wrap="square" rtlCol="0">
            <a:spAutoFit/>
          </a:bodyPr>
          <a:lstStyle/>
          <a:p>
            <a:r>
              <a:rPr lang="en-CA" sz="700" dirty="0"/>
              <a:t>Gini: 0.48</a:t>
            </a:r>
          </a:p>
          <a:p>
            <a:r>
              <a:rPr lang="en-CA" sz="700" dirty="0"/>
              <a:t>Probability:   58,92 %</a:t>
            </a:r>
          </a:p>
        </p:txBody>
      </p:sp>
      <p:cxnSp>
        <p:nvCxnSpPr>
          <p:cNvPr id="115" name="Conector: angular 114">
            <a:extLst>
              <a:ext uri="{FF2B5EF4-FFF2-40B4-BE49-F238E27FC236}">
                <a16:creationId xmlns:a16="http://schemas.microsoft.com/office/drawing/2014/main" id="{CBEF6CC4-96A1-481D-86BF-5E352BBA1FC1}"/>
              </a:ext>
            </a:extLst>
          </p:cNvPr>
          <p:cNvCxnSpPr>
            <a:stCxn id="4" idx="3"/>
            <a:endCxn id="26" idx="6"/>
          </p:cNvCxnSpPr>
          <p:nvPr/>
        </p:nvCxnSpPr>
        <p:spPr>
          <a:xfrm rot="5400000">
            <a:off x="2352194" y="1627650"/>
            <a:ext cx="246641" cy="8611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9" name="Conector: angular 118">
            <a:extLst>
              <a:ext uri="{FF2B5EF4-FFF2-40B4-BE49-F238E27FC236}">
                <a16:creationId xmlns:a16="http://schemas.microsoft.com/office/drawing/2014/main" id="{8A9BEE99-6DF4-4FC7-89EB-4D1C5ABD38F1}"/>
              </a:ext>
            </a:extLst>
          </p:cNvPr>
          <p:cNvCxnSpPr>
            <a:stCxn id="4" idx="5"/>
            <a:endCxn id="27" idx="2"/>
          </p:cNvCxnSpPr>
          <p:nvPr/>
        </p:nvCxnSpPr>
        <p:spPr>
          <a:xfrm rot="16200000" flipH="1">
            <a:off x="3656563" y="1594692"/>
            <a:ext cx="249983" cy="9304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6" name="Conector: angular 125">
            <a:extLst>
              <a:ext uri="{FF2B5EF4-FFF2-40B4-BE49-F238E27FC236}">
                <a16:creationId xmlns:a16="http://schemas.microsoft.com/office/drawing/2014/main" id="{61BD4264-8E4C-471D-8D96-855F3B710F04}"/>
              </a:ext>
            </a:extLst>
          </p:cNvPr>
          <p:cNvCxnSpPr>
            <a:stCxn id="26" idx="3"/>
            <a:endCxn id="28" idx="0"/>
          </p:cNvCxnSpPr>
          <p:nvPr/>
        </p:nvCxnSpPr>
        <p:spPr>
          <a:xfrm rot="5400000">
            <a:off x="1231841" y="2269566"/>
            <a:ext cx="208330" cy="4274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8" name="Conector: angular 127">
            <a:extLst>
              <a:ext uri="{FF2B5EF4-FFF2-40B4-BE49-F238E27FC236}">
                <a16:creationId xmlns:a16="http://schemas.microsoft.com/office/drawing/2014/main" id="{BD0A3586-60E8-46FB-890C-588025020A6A}"/>
              </a:ext>
            </a:extLst>
          </p:cNvPr>
          <p:cNvCxnSpPr>
            <a:stCxn id="26" idx="5"/>
            <a:endCxn id="29" idx="0"/>
          </p:cNvCxnSpPr>
          <p:nvPr/>
        </p:nvCxnSpPr>
        <p:spPr>
          <a:xfrm rot="16200000" flipH="1">
            <a:off x="2086148" y="2252943"/>
            <a:ext cx="195867" cy="44824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ector: angular 132">
            <a:extLst>
              <a:ext uri="{FF2B5EF4-FFF2-40B4-BE49-F238E27FC236}">
                <a16:creationId xmlns:a16="http://schemas.microsoft.com/office/drawing/2014/main" id="{FD554734-067E-4685-98E4-6588900688DB}"/>
              </a:ext>
            </a:extLst>
          </p:cNvPr>
          <p:cNvCxnSpPr>
            <a:stCxn id="27" idx="3"/>
            <a:endCxn id="30" idx="0"/>
          </p:cNvCxnSpPr>
          <p:nvPr/>
        </p:nvCxnSpPr>
        <p:spPr>
          <a:xfrm rot="5400000">
            <a:off x="4003879" y="2234359"/>
            <a:ext cx="179744" cy="4759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9" name="Conector: angular 138">
            <a:extLst>
              <a:ext uri="{FF2B5EF4-FFF2-40B4-BE49-F238E27FC236}">
                <a16:creationId xmlns:a16="http://schemas.microsoft.com/office/drawing/2014/main" id="{4D287D9A-D608-4C50-B6B8-C18288021128}"/>
              </a:ext>
            </a:extLst>
          </p:cNvPr>
          <p:cNvCxnSpPr>
            <a:stCxn id="27" idx="5"/>
            <a:endCxn id="31" idx="0"/>
          </p:cNvCxnSpPr>
          <p:nvPr/>
        </p:nvCxnSpPr>
        <p:spPr>
          <a:xfrm rot="16200000" flipH="1">
            <a:off x="4868357" y="2256076"/>
            <a:ext cx="180544" cy="43334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1" name="Conector: angular 140">
            <a:extLst>
              <a:ext uri="{FF2B5EF4-FFF2-40B4-BE49-F238E27FC236}">
                <a16:creationId xmlns:a16="http://schemas.microsoft.com/office/drawing/2014/main" id="{E4B430DC-4F58-4810-8BE7-8489FB9F183A}"/>
              </a:ext>
            </a:extLst>
          </p:cNvPr>
          <p:cNvCxnSpPr>
            <a:stCxn id="28" idx="3"/>
            <a:endCxn id="32" idx="0"/>
          </p:cNvCxnSpPr>
          <p:nvPr/>
        </p:nvCxnSpPr>
        <p:spPr>
          <a:xfrm rot="5400000">
            <a:off x="742698" y="3127444"/>
            <a:ext cx="237481" cy="1114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ector: angular 142">
            <a:extLst>
              <a:ext uri="{FF2B5EF4-FFF2-40B4-BE49-F238E27FC236}">
                <a16:creationId xmlns:a16="http://schemas.microsoft.com/office/drawing/2014/main" id="{1D26194A-A4ED-426C-BFA1-C5AE5E2FA517}"/>
              </a:ext>
            </a:extLst>
          </p:cNvPr>
          <p:cNvCxnSpPr>
            <a:cxnSpLocks/>
            <a:stCxn id="28" idx="5"/>
            <a:endCxn id="33" idx="0"/>
          </p:cNvCxnSpPr>
          <p:nvPr/>
        </p:nvCxnSpPr>
        <p:spPr>
          <a:xfrm rot="16200000" flipH="1">
            <a:off x="1262288" y="3129523"/>
            <a:ext cx="243579" cy="11338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5" name="Conector: angular 144">
            <a:extLst>
              <a:ext uri="{FF2B5EF4-FFF2-40B4-BE49-F238E27FC236}">
                <a16:creationId xmlns:a16="http://schemas.microsoft.com/office/drawing/2014/main" id="{B219578C-540A-44FD-BB3E-F0E7E56BD656}"/>
              </a:ext>
            </a:extLst>
          </p:cNvPr>
          <p:cNvCxnSpPr>
            <a:stCxn id="29" idx="3"/>
            <a:endCxn id="34" idx="0"/>
          </p:cNvCxnSpPr>
          <p:nvPr/>
        </p:nvCxnSpPr>
        <p:spPr>
          <a:xfrm rot="5400000">
            <a:off x="2019188" y="3123276"/>
            <a:ext cx="255217" cy="11259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7" name="Conector: angular 146">
            <a:extLst>
              <a:ext uri="{FF2B5EF4-FFF2-40B4-BE49-F238E27FC236}">
                <a16:creationId xmlns:a16="http://schemas.microsoft.com/office/drawing/2014/main" id="{26BE5E26-F3CA-4074-9357-9BC7CD583D4E}"/>
              </a:ext>
            </a:extLst>
          </p:cNvPr>
          <p:cNvCxnSpPr>
            <a:stCxn id="29" idx="5"/>
            <a:endCxn id="35" idx="0"/>
          </p:cNvCxnSpPr>
          <p:nvPr/>
        </p:nvCxnSpPr>
        <p:spPr>
          <a:xfrm rot="16200000" flipH="1">
            <a:off x="2546337" y="3118942"/>
            <a:ext cx="247658" cy="1137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ector: angular 148">
            <a:extLst>
              <a:ext uri="{FF2B5EF4-FFF2-40B4-BE49-F238E27FC236}">
                <a16:creationId xmlns:a16="http://schemas.microsoft.com/office/drawing/2014/main" id="{FB53336F-F2E4-45FD-ADBE-EE9DD0AD3E6A}"/>
              </a:ext>
            </a:extLst>
          </p:cNvPr>
          <p:cNvCxnSpPr>
            <a:stCxn id="30" idx="3"/>
            <a:endCxn id="36" idx="0"/>
          </p:cNvCxnSpPr>
          <p:nvPr/>
        </p:nvCxnSpPr>
        <p:spPr>
          <a:xfrm rot="5400000">
            <a:off x="3456510" y="3112471"/>
            <a:ext cx="267428" cy="12085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1" name="Conector: angular 150">
            <a:extLst>
              <a:ext uri="{FF2B5EF4-FFF2-40B4-BE49-F238E27FC236}">
                <a16:creationId xmlns:a16="http://schemas.microsoft.com/office/drawing/2014/main" id="{6B5EB27A-BC4C-451A-9404-4D0C14DD00D5}"/>
              </a:ext>
            </a:extLst>
          </p:cNvPr>
          <p:cNvCxnSpPr>
            <a:cxnSpLocks/>
            <a:stCxn id="30" idx="5"/>
            <a:endCxn id="37" idx="0"/>
          </p:cNvCxnSpPr>
          <p:nvPr/>
        </p:nvCxnSpPr>
        <p:spPr>
          <a:xfrm rot="16200000" flipH="1">
            <a:off x="3977422" y="3122634"/>
            <a:ext cx="267428" cy="1005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3" name="Conector: angular 152">
            <a:extLst>
              <a:ext uri="{FF2B5EF4-FFF2-40B4-BE49-F238E27FC236}">
                <a16:creationId xmlns:a16="http://schemas.microsoft.com/office/drawing/2014/main" id="{0E4F5465-C325-4E12-8467-56C27047E358}"/>
              </a:ext>
            </a:extLst>
          </p:cNvPr>
          <p:cNvCxnSpPr>
            <a:stCxn id="31" idx="3"/>
            <a:endCxn id="38" idx="0"/>
          </p:cNvCxnSpPr>
          <p:nvPr/>
        </p:nvCxnSpPr>
        <p:spPr>
          <a:xfrm rot="5400000">
            <a:off x="4775623" y="3112046"/>
            <a:ext cx="266628" cy="12250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5" name="Conector: angular 154">
            <a:extLst>
              <a:ext uri="{FF2B5EF4-FFF2-40B4-BE49-F238E27FC236}">
                <a16:creationId xmlns:a16="http://schemas.microsoft.com/office/drawing/2014/main" id="{84D86ECD-D787-4B13-9EBB-1FB7A7583B69}"/>
              </a:ext>
            </a:extLst>
          </p:cNvPr>
          <p:cNvCxnSpPr>
            <a:cxnSpLocks/>
            <a:stCxn id="31" idx="5"/>
            <a:endCxn id="39" idx="0"/>
          </p:cNvCxnSpPr>
          <p:nvPr/>
        </p:nvCxnSpPr>
        <p:spPr>
          <a:xfrm rot="16200000" flipH="1">
            <a:off x="5304487" y="3115908"/>
            <a:ext cx="257452" cy="1056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09" name="CuadroTexto 208">
            <a:extLst>
              <a:ext uri="{FF2B5EF4-FFF2-40B4-BE49-F238E27FC236}">
                <a16:creationId xmlns:a16="http://schemas.microsoft.com/office/drawing/2014/main" id="{9B1FDDA4-3145-46FA-9032-C04EE2C5BF24}"/>
              </a:ext>
            </a:extLst>
          </p:cNvPr>
          <p:cNvSpPr txBox="1"/>
          <p:nvPr/>
        </p:nvSpPr>
        <p:spPr>
          <a:xfrm>
            <a:off x="1937873" y="3055382"/>
            <a:ext cx="314510" cy="169277"/>
          </a:xfrm>
          <a:prstGeom prst="rect">
            <a:avLst/>
          </a:prstGeom>
          <a:noFill/>
        </p:spPr>
        <p:txBody>
          <a:bodyPr wrap="none" rtlCol="0">
            <a:spAutoFit/>
          </a:bodyPr>
          <a:lstStyle/>
          <a:p>
            <a:r>
              <a:rPr lang="es-CO" sz="500" dirty="0"/>
              <a:t>True</a:t>
            </a:r>
            <a:endParaRPr lang="es-ES" dirty="0"/>
          </a:p>
        </p:txBody>
      </p:sp>
      <p:sp>
        <p:nvSpPr>
          <p:cNvPr id="210" name="CuadroTexto 209">
            <a:extLst>
              <a:ext uri="{FF2B5EF4-FFF2-40B4-BE49-F238E27FC236}">
                <a16:creationId xmlns:a16="http://schemas.microsoft.com/office/drawing/2014/main" id="{D3750025-084B-4D27-8DAD-18AFC5D13198}"/>
              </a:ext>
            </a:extLst>
          </p:cNvPr>
          <p:cNvSpPr txBox="1"/>
          <p:nvPr/>
        </p:nvSpPr>
        <p:spPr>
          <a:xfrm>
            <a:off x="3380522" y="3048268"/>
            <a:ext cx="314510" cy="169277"/>
          </a:xfrm>
          <a:prstGeom prst="rect">
            <a:avLst/>
          </a:prstGeom>
          <a:noFill/>
        </p:spPr>
        <p:txBody>
          <a:bodyPr wrap="none" rtlCol="0">
            <a:spAutoFit/>
          </a:bodyPr>
          <a:lstStyle/>
          <a:p>
            <a:r>
              <a:rPr lang="es-CO" sz="500" dirty="0"/>
              <a:t>True</a:t>
            </a:r>
            <a:endParaRPr lang="es-ES" dirty="0"/>
          </a:p>
        </p:txBody>
      </p:sp>
      <p:sp>
        <p:nvSpPr>
          <p:cNvPr id="211" name="CuadroTexto 210">
            <a:extLst>
              <a:ext uri="{FF2B5EF4-FFF2-40B4-BE49-F238E27FC236}">
                <a16:creationId xmlns:a16="http://schemas.microsoft.com/office/drawing/2014/main" id="{1D7ED2D4-DA5A-4861-BB79-CAB596EE8E32}"/>
              </a:ext>
            </a:extLst>
          </p:cNvPr>
          <p:cNvSpPr txBox="1"/>
          <p:nvPr/>
        </p:nvSpPr>
        <p:spPr>
          <a:xfrm>
            <a:off x="4695264" y="3050515"/>
            <a:ext cx="314510" cy="169277"/>
          </a:xfrm>
          <a:prstGeom prst="rect">
            <a:avLst/>
          </a:prstGeom>
          <a:noFill/>
        </p:spPr>
        <p:txBody>
          <a:bodyPr wrap="none" rtlCol="0">
            <a:spAutoFit/>
          </a:bodyPr>
          <a:lstStyle/>
          <a:p>
            <a:r>
              <a:rPr lang="es-CO" sz="500" dirty="0"/>
              <a:t>True</a:t>
            </a:r>
            <a:endParaRPr lang="es-ES" dirty="0"/>
          </a:p>
        </p:txBody>
      </p:sp>
      <p:sp>
        <p:nvSpPr>
          <p:cNvPr id="212" name="CuadroTexto 211">
            <a:extLst>
              <a:ext uri="{FF2B5EF4-FFF2-40B4-BE49-F238E27FC236}">
                <a16:creationId xmlns:a16="http://schemas.microsoft.com/office/drawing/2014/main" id="{859CB688-B672-456F-A309-7269DB518850}"/>
              </a:ext>
            </a:extLst>
          </p:cNvPr>
          <p:cNvSpPr txBox="1"/>
          <p:nvPr/>
        </p:nvSpPr>
        <p:spPr>
          <a:xfrm>
            <a:off x="2541821" y="3050515"/>
            <a:ext cx="340158" cy="169277"/>
          </a:xfrm>
          <a:prstGeom prst="rect">
            <a:avLst/>
          </a:prstGeom>
          <a:noFill/>
        </p:spPr>
        <p:txBody>
          <a:bodyPr wrap="none" rtlCol="0">
            <a:spAutoFit/>
          </a:bodyPr>
          <a:lstStyle/>
          <a:p>
            <a:r>
              <a:rPr lang="es-CO" sz="500" dirty="0"/>
              <a:t>False</a:t>
            </a:r>
            <a:endParaRPr lang="es-ES" dirty="0"/>
          </a:p>
        </p:txBody>
      </p:sp>
      <p:sp>
        <p:nvSpPr>
          <p:cNvPr id="213" name="CuadroTexto 212">
            <a:extLst>
              <a:ext uri="{FF2B5EF4-FFF2-40B4-BE49-F238E27FC236}">
                <a16:creationId xmlns:a16="http://schemas.microsoft.com/office/drawing/2014/main" id="{DE2CE212-ED5E-4540-BB22-4342AE9FA43C}"/>
              </a:ext>
            </a:extLst>
          </p:cNvPr>
          <p:cNvSpPr txBox="1"/>
          <p:nvPr/>
        </p:nvSpPr>
        <p:spPr>
          <a:xfrm>
            <a:off x="5298805" y="3043445"/>
            <a:ext cx="340158" cy="169277"/>
          </a:xfrm>
          <a:prstGeom prst="rect">
            <a:avLst/>
          </a:prstGeom>
          <a:noFill/>
        </p:spPr>
        <p:txBody>
          <a:bodyPr wrap="none" rtlCol="0">
            <a:spAutoFit/>
          </a:bodyPr>
          <a:lstStyle/>
          <a:p>
            <a:r>
              <a:rPr lang="es-CO" sz="500" dirty="0"/>
              <a:t>False</a:t>
            </a:r>
            <a:endParaRPr lang="es-ES" dirty="0"/>
          </a:p>
        </p:txBody>
      </p:sp>
      <p:sp>
        <p:nvSpPr>
          <p:cNvPr id="214" name="CuadroTexto 213">
            <a:extLst>
              <a:ext uri="{FF2B5EF4-FFF2-40B4-BE49-F238E27FC236}">
                <a16:creationId xmlns:a16="http://schemas.microsoft.com/office/drawing/2014/main" id="{14AE3F2E-1C64-4BA2-A56C-268F913A7B1D}"/>
              </a:ext>
            </a:extLst>
          </p:cNvPr>
          <p:cNvSpPr txBox="1"/>
          <p:nvPr/>
        </p:nvSpPr>
        <p:spPr>
          <a:xfrm>
            <a:off x="4002690" y="3050515"/>
            <a:ext cx="340158" cy="169277"/>
          </a:xfrm>
          <a:prstGeom prst="rect">
            <a:avLst/>
          </a:prstGeom>
          <a:noFill/>
        </p:spPr>
        <p:txBody>
          <a:bodyPr wrap="none" rtlCol="0">
            <a:spAutoFit/>
          </a:bodyPr>
          <a:lstStyle/>
          <a:p>
            <a:r>
              <a:rPr lang="es-CO" sz="500" dirty="0"/>
              <a:t>False</a:t>
            </a:r>
            <a:endParaRPr lang="es-ES" dirty="0"/>
          </a:p>
        </p:txBody>
      </p:sp>
      <p:sp>
        <p:nvSpPr>
          <p:cNvPr id="174" name="Rectángulo 173">
            <a:extLst>
              <a:ext uri="{FF2B5EF4-FFF2-40B4-BE49-F238E27FC236}">
                <a16:creationId xmlns:a16="http://schemas.microsoft.com/office/drawing/2014/main" id="{575897CB-788A-4AF0-A8B3-7B103BB30DAA}"/>
              </a:ext>
            </a:extLst>
          </p:cNvPr>
          <p:cNvSpPr/>
          <p:nvPr/>
        </p:nvSpPr>
        <p:spPr>
          <a:xfrm>
            <a:off x="70017" y="633780"/>
            <a:ext cx="6483702" cy="3795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6" name="Imagen 175">
            <a:extLst>
              <a:ext uri="{FF2B5EF4-FFF2-40B4-BE49-F238E27FC236}">
                <a16:creationId xmlns:a16="http://schemas.microsoft.com/office/drawing/2014/main" id="{11CF7835-A747-4E3F-817F-728F93CFA31C}"/>
              </a:ext>
            </a:extLst>
          </p:cNvPr>
          <p:cNvPicPr>
            <a:picLocks noChangeAspect="1"/>
          </p:cNvPicPr>
          <p:nvPr/>
        </p:nvPicPr>
        <p:blipFill rotWithShape="1">
          <a:blip r:embed="rId4">
            <a:extLst>
              <a:ext uri="{28A0092B-C50C-407E-A947-70E740481C1C}">
                <a14:useLocalDpi xmlns:a14="http://schemas.microsoft.com/office/drawing/2010/main" val="0"/>
              </a:ext>
            </a:extLst>
          </a:blip>
          <a:srcRect l="-456" t="2890" r="22343"/>
          <a:stretch/>
        </p:blipFill>
        <p:spPr>
          <a:xfrm>
            <a:off x="380643" y="1279086"/>
            <a:ext cx="4783163" cy="2744570"/>
          </a:xfrm>
          <a:prstGeom prst="rect">
            <a:avLst/>
          </a:prstGeom>
        </p:spPr>
      </p:pic>
      <p:pic>
        <p:nvPicPr>
          <p:cNvPr id="178" name="Imagen 177">
            <a:extLst>
              <a:ext uri="{FF2B5EF4-FFF2-40B4-BE49-F238E27FC236}">
                <a16:creationId xmlns:a16="http://schemas.microsoft.com/office/drawing/2014/main" id="{0584E82A-A5C8-4CE9-883C-10560C738DED}"/>
              </a:ext>
            </a:extLst>
          </p:cNvPr>
          <p:cNvPicPr>
            <a:picLocks noChangeAspect="1"/>
          </p:cNvPicPr>
          <p:nvPr/>
        </p:nvPicPr>
        <p:blipFill rotWithShape="1">
          <a:blip r:embed="rId5">
            <a:extLst>
              <a:ext uri="{28A0092B-C50C-407E-A947-70E740481C1C}">
                <a14:useLocalDpi xmlns:a14="http://schemas.microsoft.com/office/drawing/2010/main" val="0"/>
              </a:ext>
            </a:extLst>
          </a:blip>
          <a:srcRect t="-4175" r="1712" b="9951"/>
          <a:stretch/>
        </p:blipFill>
        <p:spPr>
          <a:xfrm flipH="1">
            <a:off x="0" y="-334309"/>
            <a:ext cx="7722982" cy="5234197"/>
          </a:xfrm>
          <a:prstGeom prst="rect">
            <a:avLst/>
          </a:prstGeom>
        </p:spPr>
      </p:pic>
      <p:pic>
        <p:nvPicPr>
          <p:cNvPr id="190" name="Marcador de contenido 3"/>
          <p:cNvPicPr/>
          <p:nvPr/>
        </p:nvPicPr>
        <p:blipFill rotWithShape="1">
          <a:blip r:embed="rId6"/>
          <a:srcRect t="3551" b="-100"/>
          <a:stretch/>
        </p:blipFill>
        <p:spPr>
          <a:xfrm>
            <a:off x="-4440" y="237906"/>
            <a:ext cx="12196440" cy="6620093"/>
          </a:xfrm>
          <a:prstGeom prst="rect">
            <a:avLst/>
          </a:prstGeom>
          <a:ln>
            <a:noFill/>
          </a:ln>
        </p:spPr>
      </p:pic>
      <p:sp>
        <p:nvSpPr>
          <p:cNvPr id="191"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Decision-Tree Model</a:t>
            </a:r>
            <a:endParaRPr lang="en-US" sz="2200" b="0" strike="noStrike" spc="-1" dirty="0">
              <a:latin typeface="Arial"/>
            </a:endParaRPr>
          </a:p>
        </p:txBody>
      </p:sp>
      <p:pic>
        <p:nvPicPr>
          <p:cNvPr id="3074" name="Picture 2" descr="Dibujos y Plantillas para imprimir: Tarjetas de Graduacion | Gorro de  egresados, Dibujo de birrete, Dibujos de graduacion">
            <a:extLst>
              <a:ext uri="{FF2B5EF4-FFF2-40B4-BE49-F238E27FC236}">
                <a16:creationId xmlns:a16="http://schemas.microsoft.com/office/drawing/2014/main" id="{811003A3-7787-4CC5-A3A4-BBFAC2ED7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5019" y="3162198"/>
            <a:ext cx="729038" cy="729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7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74"/>
                                        </p:tgtEl>
                                      </p:cBhvr>
                                    </p:animEffect>
                                    <p:set>
                                      <p:cBhvr>
                                        <p:cTn id="19" dur="1" fill="hold">
                                          <p:stCondLst>
                                            <p:cond delay="499"/>
                                          </p:stCondLst>
                                        </p:cTn>
                                        <p:tgtEl>
                                          <p:spTgt spid="17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78"/>
                                        </p:tgtEl>
                                        <p:attrNameLst>
                                          <p:attrName>ppt_x</p:attrName>
                                        </p:attrNameLst>
                                      </p:cBhvr>
                                      <p:tavLst>
                                        <p:tav tm="0">
                                          <p:val>
                                            <p:strVal val="ppt_x"/>
                                          </p:val>
                                        </p:tav>
                                        <p:tav tm="100000">
                                          <p:val>
                                            <p:strVal val="ppt_x"/>
                                          </p:val>
                                        </p:tav>
                                      </p:tavLst>
                                    </p:anim>
                                    <p:anim calcmode="lin" valueType="num">
                                      <p:cBhvr additive="base">
                                        <p:cTn id="24" dur="500"/>
                                        <p:tgtEl>
                                          <p:spTgt spid="178"/>
                                        </p:tgtEl>
                                        <p:attrNameLst>
                                          <p:attrName>ppt_y</p:attrName>
                                        </p:attrNameLst>
                                      </p:cBhvr>
                                      <p:tavLst>
                                        <p:tav tm="0">
                                          <p:val>
                                            <p:strVal val="ppt_y"/>
                                          </p:val>
                                        </p:tav>
                                        <p:tav tm="100000">
                                          <p:val>
                                            <p:strVal val="1+ppt_h/2"/>
                                          </p:val>
                                        </p:tav>
                                      </p:tavLst>
                                    </p:anim>
                                    <p:set>
                                      <p:cBhvr>
                                        <p:cTn id="25" dur="1" fill="hold">
                                          <p:stCondLst>
                                            <p:cond delay="499"/>
                                          </p:stCondLst>
                                        </p:cTn>
                                        <p:tgtEl>
                                          <p:spTgt spid="1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Marcador de contenido 3"/>
          <p:cNvPicPr/>
          <p:nvPr/>
        </p:nvPicPr>
        <p:blipFill>
          <a:blip r:embed="rId2"/>
          <a:stretch/>
        </p:blipFill>
        <p:spPr>
          <a:xfrm>
            <a:off x="0" y="1800"/>
            <a:ext cx="12196440" cy="6856200"/>
          </a:xfrm>
          <a:prstGeom prst="rect">
            <a:avLst/>
          </a:prstGeom>
          <a:ln>
            <a:noFill/>
          </a:ln>
        </p:spPr>
      </p:pic>
      <p:sp>
        <p:nvSpPr>
          <p:cNvPr id="210" name="CustomShape 1"/>
          <p:cNvSpPr/>
          <p:nvPr/>
        </p:nvSpPr>
        <p:spPr>
          <a:xfrm>
            <a:off x="252620" y="38520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FFFFFF"/>
                </a:solidFill>
                <a:latin typeface="Arial"/>
                <a:ea typeface="DejaVu Sans"/>
              </a:rPr>
              <a:t>Evaluation Metrics</a:t>
            </a:r>
            <a:endParaRPr lang="en-US" sz="2200" b="0" strike="noStrike" spc="-1" dirty="0">
              <a:latin typeface="Arial"/>
            </a:endParaRPr>
          </a:p>
        </p:txBody>
      </p:sp>
      <p:pic>
        <p:nvPicPr>
          <p:cNvPr id="5" name="Imagen 4">
            <a:extLst>
              <a:ext uri="{FF2B5EF4-FFF2-40B4-BE49-F238E27FC236}">
                <a16:creationId xmlns:a16="http://schemas.microsoft.com/office/drawing/2014/main" id="{35F3BC27-B706-4E5E-BFBD-FED353BFE57A}"/>
              </a:ext>
            </a:extLst>
          </p:cNvPr>
          <p:cNvPicPr>
            <a:picLocks noChangeAspect="1"/>
          </p:cNvPicPr>
          <p:nvPr/>
        </p:nvPicPr>
        <p:blipFill rotWithShape="1">
          <a:blip r:embed="rId3">
            <a:extLst>
              <a:ext uri="{28A0092B-C50C-407E-A947-70E740481C1C}">
                <a14:useLocalDpi xmlns:a14="http://schemas.microsoft.com/office/drawing/2010/main" val="0"/>
              </a:ext>
            </a:extLst>
          </a:blip>
          <a:srcRect l="9801" t="19667" r="30733"/>
          <a:stretch/>
        </p:blipFill>
        <p:spPr>
          <a:xfrm>
            <a:off x="197929" y="1495800"/>
            <a:ext cx="4157769" cy="3970961"/>
          </a:xfrm>
          <a:prstGeom prst="rect">
            <a:avLst/>
          </a:prstGeom>
        </p:spPr>
      </p:pic>
      <p:pic>
        <p:nvPicPr>
          <p:cNvPr id="7" name="Imagen 6">
            <a:extLst>
              <a:ext uri="{FF2B5EF4-FFF2-40B4-BE49-F238E27FC236}">
                <a16:creationId xmlns:a16="http://schemas.microsoft.com/office/drawing/2014/main" id="{B2EE55D3-107C-4A16-8AE7-DA779F6C4320}"/>
              </a:ext>
            </a:extLst>
          </p:cNvPr>
          <p:cNvPicPr>
            <a:picLocks noChangeAspect="1"/>
          </p:cNvPicPr>
          <p:nvPr/>
        </p:nvPicPr>
        <p:blipFill rotWithShape="1">
          <a:blip r:embed="rId4">
            <a:extLst>
              <a:ext uri="{28A0092B-C50C-407E-A947-70E740481C1C}">
                <a14:useLocalDpi xmlns:a14="http://schemas.microsoft.com/office/drawing/2010/main" val="0"/>
              </a:ext>
            </a:extLst>
          </a:blip>
          <a:srcRect l="11834" r="33632" b="47565"/>
          <a:stretch/>
        </p:blipFill>
        <p:spPr>
          <a:xfrm>
            <a:off x="7133436" y="1933824"/>
            <a:ext cx="2044701" cy="1389948"/>
          </a:xfrm>
          <a:prstGeom prst="rect">
            <a:avLst/>
          </a:prstGeom>
        </p:spPr>
      </p:pic>
      <p:pic>
        <p:nvPicPr>
          <p:cNvPr id="9" name="Imagen 8">
            <a:extLst>
              <a:ext uri="{FF2B5EF4-FFF2-40B4-BE49-F238E27FC236}">
                <a16:creationId xmlns:a16="http://schemas.microsoft.com/office/drawing/2014/main" id="{D2A72590-0E4A-42A0-A8BD-BDF693E214E9}"/>
              </a:ext>
            </a:extLst>
          </p:cNvPr>
          <p:cNvPicPr>
            <a:picLocks noChangeAspect="1"/>
          </p:cNvPicPr>
          <p:nvPr/>
        </p:nvPicPr>
        <p:blipFill rotWithShape="1">
          <a:blip r:embed="rId5">
            <a:extLst>
              <a:ext uri="{28A0092B-C50C-407E-A947-70E740481C1C}">
                <a14:useLocalDpi xmlns:a14="http://schemas.microsoft.com/office/drawing/2010/main" val="0"/>
              </a:ext>
            </a:extLst>
          </a:blip>
          <a:srcRect l="23" t="28310" r="-23" b="18392"/>
          <a:stretch/>
        </p:blipFill>
        <p:spPr>
          <a:xfrm rot="5400000">
            <a:off x="8846681" y="2853132"/>
            <a:ext cx="3796635" cy="1430623"/>
          </a:xfrm>
          <a:prstGeom prst="rect">
            <a:avLst/>
          </a:prstGeom>
        </p:spPr>
      </p:pic>
      <p:sp>
        <p:nvSpPr>
          <p:cNvPr id="10" name="CuadroTexto 9">
            <a:extLst>
              <a:ext uri="{FF2B5EF4-FFF2-40B4-BE49-F238E27FC236}">
                <a16:creationId xmlns:a16="http://schemas.microsoft.com/office/drawing/2014/main" id="{DB19BA98-3EC5-474F-91B0-FE6518FB6BF9}"/>
              </a:ext>
            </a:extLst>
          </p:cNvPr>
          <p:cNvSpPr txBox="1"/>
          <p:nvPr/>
        </p:nvSpPr>
        <p:spPr>
          <a:xfrm>
            <a:off x="6795448" y="1186641"/>
            <a:ext cx="2212020" cy="646331"/>
          </a:xfrm>
          <a:prstGeom prst="rect">
            <a:avLst/>
          </a:prstGeom>
          <a:noFill/>
        </p:spPr>
        <p:txBody>
          <a:bodyPr wrap="square" rtlCol="0">
            <a:spAutoFit/>
          </a:bodyPr>
          <a:lstStyle/>
          <a:p>
            <a:pPr algn="ctr"/>
            <a:r>
              <a:rPr lang="en-CA" dirty="0"/>
              <a:t>How many selected items are relevant?</a:t>
            </a:r>
          </a:p>
        </p:txBody>
      </p:sp>
      <p:sp>
        <p:nvSpPr>
          <p:cNvPr id="11" name="CuadroTexto 10">
            <a:extLst>
              <a:ext uri="{FF2B5EF4-FFF2-40B4-BE49-F238E27FC236}">
                <a16:creationId xmlns:a16="http://schemas.microsoft.com/office/drawing/2014/main" id="{853D6127-1BC2-4B31-A5B2-4C8F9A37777B}"/>
              </a:ext>
            </a:extLst>
          </p:cNvPr>
          <p:cNvSpPr txBox="1"/>
          <p:nvPr/>
        </p:nvSpPr>
        <p:spPr>
          <a:xfrm>
            <a:off x="6096000" y="3091912"/>
            <a:ext cx="1332416" cy="369332"/>
          </a:xfrm>
          <a:prstGeom prst="rect">
            <a:avLst/>
          </a:prstGeom>
          <a:noFill/>
        </p:spPr>
        <p:txBody>
          <a:bodyPr wrap="none" rtlCol="0">
            <a:spAutoFit/>
          </a:bodyPr>
          <a:lstStyle/>
          <a:p>
            <a:pPr algn="ctr"/>
            <a:r>
              <a:rPr lang="en-AU" dirty="0"/>
              <a:t>Precision</a:t>
            </a:r>
            <a:r>
              <a:rPr lang="es-CO" dirty="0"/>
              <a:t> =</a:t>
            </a:r>
            <a:endParaRPr lang="es-ES" dirty="0"/>
          </a:p>
        </p:txBody>
      </p:sp>
      <p:sp>
        <p:nvSpPr>
          <p:cNvPr id="26" name="CuadroTexto 25">
            <a:extLst>
              <a:ext uri="{FF2B5EF4-FFF2-40B4-BE49-F238E27FC236}">
                <a16:creationId xmlns:a16="http://schemas.microsoft.com/office/drawing/2014/main" id="{174AEE4E-4605-4C73-B26A-E9B340A34028}"/>
              </a:ext>
            </a:extLst>
          </p:cNvPr>
          <p:cNvSpPr txBox="1"/>
          <p:nvPr/>
        </p:nvSpPr>
        <p:spPr>
          <a:xfrm>
            <a:off x="9551198" y="1186641"/>
            <a:ext cx="2212020" cy="646331"/>
          </a:xfrm>
          <a:prstGeom prst="rect">
            <a:avLst/>
          </a:prstGeom>
          <a:noFill/>
        </p:spPr>
        <p:txBody>
          <a:bodyPr wrap="square" rtlCol="0">
            <a:spAutoFit/>
          </a:bodyPr>
          <a:lstStyle/>
          <a:p>
            <a:pPr algn="ctr"/>
            <a:r>
              <a:rPr lang="en-US" dirty="0"/>
              <a:t>How many relevant items are selected?</a:t>
            </a:r>
          </a:p>
        </p:txBody>
      </p:sp>
      <p:sp>
        <p:nvSpPr>
          <p:cNvPr id="27" name="CuadroTexto 26">
            <a:extLst>
              <a:ext uri="{FF2B5EF4-FFF2-40B4-BE49-F238E27FC236}">
                <a16:creationId xmlns:a16="http://schemas.microsoft.com/office/drawing/2014/main" id="{FE793674-05CE-4093-BC98-BB179C84E64D}"/>
              </a:ext>
            </a:extLst>
          </p:cNvPr>
          <p:cNvSpPr txBox="1"/>
          <p:nvPr/>
        </p:nvSpPr>
        <p:spPr>
          <a:xfrm>
            <a:off x="9040260" y="3074557"/>
            <a:ext cx="1024639" cy="369332"/>
          </a:xfrm>
          <a:prstGeom prst="rect">
            <a:avLst/>
          </a:prstGeom>
          <a:noFill/>
        </p:spPr>
        <p:txBody>
          <a:bodyPr wrap="none" rtlCol="0">
            <a:spAutoFit/>
          </a:bodyPr>
          <a:lstStyle/>
          <a:p>
            <a:pPr algn="ctr"/>
            <a:r>
              <a:rPr lang="en-AU"/>
              <a:t>Recall</a:t>
            </a:r>
            <a:r>
              <a:rPr lang="es-CO"/>
              <a:t> </a:t>
            </a:r>
            <a:r>
              <a:rPr lang="es-CO" dirty="0"/>
              <a:t>=</a:t>
            </a:r>
            <a:endParaRPr lang="es-ES" dirty="0"/>
          </a:p>
        </p:txBody>
      </p:sp>
      <p:sp>
        <p:nvSpPr>
          <p:cNvPr id="13" name="CuadroTexto 12">
            <a:extLst>
              <a:ext uri="{FF2B5EF4-FFF2-40B4-BE49-F238E27FC236}">
                <a16:creationId xmlns:a16="http://schemas.microsoft.com/office/drawing/2014/main" id="{9A8CA0B3-4535-40AE-A829-7437E9575624}"/>
              </a:ext>
            </a:extLst>
          </p:cNvPr>
          <p:cNvSpPr txBox="1"/>
          <p:nvPr/>
        </p:nvSpPr>
        <p:spPr>
          <a:xfrm>
            <a:off x="4226937" y="1583225"/>
            <a:ext cx="1740605" cy="1933863"/>
          </a:xfrm>
          <a:prstGeom prst="rect">
            <a:avLst/>
          </a:prstGeom>
          <a:noFill/>
        </p:spPr>
        <p:txBody>
          <a:bodyPr wrap="none" rtlCol="0">
            <a:spAutoFit/>
          </a:bodyPr>
          <a:lstStyle/>
          <a:p>
            <a:pPr>
              <a:lnSpc>
                <a:spcPct val="150000"/>
              </a:lnSpc>
              <a:spcAft>
                <a:spcPts val="600"/>
              </a:spcAft>
            </a:pPr>
            <a:r>
              <a:rPr lang="en-CA" dirty="0"/>
              <a:t>True Positive</a:t>
            </a:r>
          </a:p>
          <a:p>
            <a:pPr>
              <a:lnSpc>
                <a:spcPct val="150000"/>
              </a:lnSpc>
              <a:spcAft>
                <a:spcPts val="600"/>
              </a:spcAft>
            </a:pPr>
            <a:r>
              <a:rPr lang="en-CA" dirty="0"/>
              <a:t>False Positives</a:t>
            </a:r>
          </a:p>
          <a:p>
            <a:pPr>
              <a:lnSpc>
                <a:spcPct val="150000"/>
              </a:lnSpc>
              <a:spcAft>
                <a:spcPts val="600"/>
              </a:spcAft>
            </a:pPr>
            <a:r>
              <a:rPr lang="en-CA" dirty="0"/>
              <a:t>True Negatives</a:t>
            </a:r>
          </a:p>
          <a:p>
            <a:pPr>
              <a:lnSpc>
                <a:spcPct val="150000"/>
              </a:lnSpc>
              <a:spcAft>
                <a:spcPts val="600"/>
              </a:spcAft>
            </a:pPr>
            <a:r>
              <a:rPr lang="en-CA" dirty="0"/>
              <a:t>False Negative</a:t>
            </a:r>
          </a:p>
        </p:txBody>
      </p:sp>
      <p:pic>
        <p:nvPicPr>
          <p:cNvPr id="15" name="Imagen 14">
            <a:extLst>
              <a:ext uri="{FF2B5EF4-FFF2-40B4-BE49-F238E27FC236}">
                <a16:creationId xmlns:a16="http://schemas.microsoft.com/office/drawing/2014/main" id="{365348AF-E970-4D94-8458-4D7C04ED3100}"/>
              </a:ext>
            </a:extLst>
          </p:cNvPr>
          <p:cNvPicPr>
            <a:picLocks noChangeAspect="1"/>
          </p:cNvPicPr>
          <p:nvPr/>
        </p:nvPicPr>
        <p:blipFill rotWithShape="1">
          <a:blip r:embed="rId4">
            <a:extLst>
              <a:ext uri="{28A0092B-C50C-407E-A947-70E740481C1C}">
                <a14:useLocalDpi xmlns:a14="http://schemas.microsoft.com/office/drawing/2010/main" val="0"/>
              </a:ext>
            </a:extLst>
          </a:blip>
          <a:srcRect l="21256" t="52893" r="42793" b="-2434"/>
          <a:stretch/>
        </p:blipFill>
        <p:spPr>
          <a:xfrm>
            <a:off x="7457392" y="3794084"/>
            <a:ext cx="1430623" cy="13937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Marcador de contenido 3"/>
          <p:cNvPicPr/>
          <p:nvPr/>
        </p:nvPicPr>
        <p:blipFill>
          <a:blip r:embed="rId2"/>
          <a:stretch/>
        </p:blipFill>
        <p:spPr>
          <a:xfrm>
            <a:off x="-2880" y="0"/>
            <a:ext cx="12196440" cy="6856200"/>
          </a:xfrm>
          <a:prstGeom prst="rect">
            <a:avLst/>
          </a:prstGeom>
          <a:ln>
            <a:noFill/>
          </a:ln>
        </p:spPr>
      </p:pic>
      <p:sp>
        <p:nvSpPr>
          <p:cNvPr id="224"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Evaluation Metrics</a:t>
            </a:r>
            <a:endParaRPr lang="en-US" sz="2200" b="0" strike="noStrike" spc="-1">
              <a:latin typeface="Arial"/>
            </a:endParaRPr>
          </a:p>
        </p:txBody>
      </p:sp>
      <p:graphicFrame>
        <p:nvGraphicFramePr>
          <p:cNvPr id="231" name="Table 8"/>
          <p:cNvGraphicFramePr/>
          <p:nvPr>
            <p:extLst>
              <p:ext uri="{D42A27DB-BD31-4B8C-83A1-F6EECF244321}">
                <p14:modId xmlns:p14="http://schemas.microsoft.com/office/powerpoint/2010/main" val="386087868"/>
              </p:ext>
            </p:extLst>
          </p:nvPr>
        </p:nvGraphicFramePr>
        <p:xfrm>
          <a:off x="547920" y="1956240"/>
          <a:ext cx="5075640" cy="288000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dirty="0">
                          <a:solidFill>
                            <a:srgbClr val="FFFFFF"/>
                          </a:solidFill>
                          <a:latin typeface="Arial"/>
                        </a:rPr>
                        <a:t>Training data set</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Testing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Accuracy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Arial"/>
                        </a:rPr>
                        <a:t>0.73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0.73</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0.81</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dirty="0">
                          <a:solidFill>
                            <a:srgbClr val="FFFFFF"/>
                          </a:solidFill>
                          <a:latin typeface="+mn-lt"/>
                        </a:rPr>
                        <a:t>0.75</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Recall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FFFFFF"/>
                          </a:solidFill>
                          <a:latin typeface="+mn-lt"/>
                        </a:rPr>
                        <a:t>0.57</a:t>
                      </a:r>
                      <a:endParaRPr lang="en-US" sz="1800" b="0" strike="noStrike" spc="-1" dirty="0">
                        <a:latin typeface="+mn-lt"/>
                      </a:endParaRPr>
                    </a:p>
                    <a:p>
                      <a:pPr>
                        <a:lnSpc>
                          <a:spcPct val="100000"/>
                        </a:lnSpc>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FFFFFF"/>
                          </a:solidFill>
                          <a:latin typeface="+mn-lt"/>
                        </a:rPr>
                        <a:t>0.70</a:t>
                      </a:r>
                      <a:endParaRPr lang="en-US" sz="1800" b="0" strike="noStrike" spc="-1" dirty="0">
                        <a:latin typeface="+mn-lt"/>
                      </a:endParaRPr>
                    </a:p>
                    <a:p>
                      <a:pPr>
                        <a:lnSpc>
                          <a:spcPct val="100000"/>
                        </a:lnSpc>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2" name="Imagen 231"/>
          <p:cNvPicPr/>
          <p:nvPr/>
        </p:nvPicPr>
        <p:blipFill>
          <a:blip r:embed="rId3"/>
          <a:srcRect l="20024"/>
          <a:stretch/>
        </p:blipFill>
        <p:spPr>
          <a:xfrm>
            <a:off x="7168320" y="2011680"/>
            <a:ext cx="4378320" cy="2674080"/>
          </a:xfrm>
          <a:prstGeom prst="rect">
            <a:avLst/>
          </a:prstGeom>
          <a:ln>
            <a:noFill/>
          </a:ln>
        </p:spPr>
      </p:pic>
      <p:sp>
        <p:nvSpPr>
          <p:cNvPr id="233" name="CustomShape 9"/>
          <p:cNvSpPr/>
          <p:nvPr/>
        </p:nvSpPr>
        <p:spPr>
          <a:xfrm>
            <a:off x="595800" y="4901204"/>
            <a:ext cx="502776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ea typeface="Noto Sans CJK SC Regular"/>
              </a:rPr>
              <a:t>Parting from a training dataset of 135000 students and a test dataset of 45000 students, the decision tree proved to be highly accurate and precise. Nevertheless, recall is standard.</a:t>
            </a:r>
            <a:endParaRPr lang="en-US" sz="1400" b="0" strike="noStrike" spc="-1" dirty="0">
              <a:latin typeface="Arial"/>
            </a:endParaRPr>
          </a:p>
        </p:txBody>
      </p:sp>
      <p:pic>
        <p:nvPicPr>
          <p:cNvPr id="2050" name="Picture 2" descr="Confusion persists as applications for English test for Japan univ.  entrance exams open - The Mainichi">
            <a:extLst>
              <a:ext uri="{FF2B5EF4-FFF2-40B4-BE49-F238E27FC236}">
                <a16:creationId xmlns:a16="http://schemas.microsoft.com/office/drawing/2014/main" id="{0A299192-43DA-45B7-A39D-537054360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3" t="7332" r="1193" b="2577"/>
          <a:stretch/>
        </p:blipFill>
        <p:spPr bwMode="auto">
          <a:xfrm>
            <a:off x="7168320" y="2020515"/>
            <a:ext cx="4378320" cy="2670023"/>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6CF64E44-6EE5-4C54-AED4-57C110337D70}"/>
              </a:ext>
            </a:extLst>
          </p:cNvPr>
          <p:cNvSpPr txBox="1"/>
          <p:nvPr/>
        </p:nvSpPr>
        <p:spPr>
          <a:xfrm>
            <a:off x="8484241" y="4685760"/>
            <a:ext cx="3159839" cy="215444"/>
          </a:xfrm>
          <a:prstGeom prst="rect">
            <a:avLst/>
          </a:prstGeom>
          <a:noFill/>
        </p:spPr>
        <p:txBody>
          <a:bodyPr wrap="none" rtlCol="0">
            <a:spAutoFit/>
          </a:bodyPr>
          <a:lstStyle/>
          <a:p>
            <a:r>
              <a:rPr lang="es-ES" sz="800" dirty="0"/>
              <a:t>THE MAINICHI(2019), EIKEN TEST. </a:t>
            </a:r>
            <a:r>
              <a:rPr lang="es-ES" sz="800" dirty="0">
                <a:hlinkClick r:id="rId5"/>
              </a:rPr>
              <a:t>HTTPS://BIT.LY/3NXMGLU</a:t>
            </a:r>
            <a:endParaRPr lang="es-ES" dirty="0"/>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Marcador de contenido 3"/>
          <p:cNvPicPr/>
          <p:nvPr/>
        </p:nvPicPr>
        <p:blipFill>
          <a:blip r:embed="rId2"/>
          <a:stretch/>
        </p:blipFill>
        <p:spPr>
          <a:xfrm>
            <a:off x="-2880" y="0"/>
            <a:ext cx="12196440" cy="6856200"/>
          </a:xfrm>
          <a:prstGeom prst="rect">
            <a:avLst/>
          </a:prstGeom>
          <a:ln>
            <a:noFill/>
          </a:ln>
        </p:spPr>
      </p:pic>
      <p:sp>
        <p:nvSpPr>
          <p:cNvPr id="238"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Time and Memory Consumption</a:t>
            </a:r>
            <a:endParaRPr lang="en-US" sz="2200" b="0" strike="noStrike" spc="-1">
              <a:latin typeface="Arial"/>
            </a:endParaRPr>
          </a:p>
        </p:txBody>
      </p:sp>
      <p:sp>
        <p:nvSpPr>
          <p:cNvPr id="245" name="CustomShape 6"/>
          <p:cNvSpPr/>
          <p:nvPr/>
        </p:nvSpPr>
        <p:spPr>
          <a:xfrm>
            <a:off x="224928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Time Consumption </a:t>
            </a:r>
            <a:endParaRPr lang="en-US" sz="2200" b="0" strike="noStrike" spc="-1">
              <a:latin typeface="Arial"/>
            </a:endParaRPr>
          </a:p>
        </p:txBody>
      </p:sp>
      <p:sp>
        <p:nvSpPr>
          <p:cNvPr id="246" name="CustomShape 7"/>
          <p:cNvSpPr/>
          <p:nvPr/>
        </p:nvSpPr>
        <p:spPr>
          <a:xfrm>
            <a:off x="8192160" y="510552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Memory Consumption</a:t>
            </a:r>
            <a:endParaRPr lang="en-US" sz="2200" b="0" strike="noStrike" spc="-1">
              <a:latin typeface="Arial"/>
            </a:endParaRPr>
          </a:p>
        </p:txBody>
      </p:sp>
      <p:pic>
        <p:nvPicPr>
          <p:cNvPr id="247" name="Imagen 246"/>
          <p:cNvPicPr/>
          <p:nvPr/>
        </p:nvPicPr>
        <p:blipFill>
          <a:blip r:embed="rId3"/>
          <a:stretch/>
        </p:blipFill>
        <p:spPr>
          <a:xfrm>
            <a:off x="1648800" y="5105520"/>
            <a:ext cx="527040" cy="527040"/>
          </a:xfrm>
          <a:prstGeom prst="rect">
            <a:avLst/>
          </a:prstGeom>
          <a:ln>
            <a:noFill/>
          </a:ln>
        </p:spPr>
      </p:pic>
      <p:pic>
        <p:nvPicPr>
          <p:cNvPr id="248" name="Imagen 247"/>
          <p:cNvPicPr/>
          <p:nvPr/>
        </p:nvPicPr>
        <p:blipFill>
          <a:blip r:embed="rId4"/>
          <a:srcRect l="28229" t="24851" r="28731" b="25399"/>
          <a:stretch/>
        </p:blipFill>
        <p:spPr>
          <a:xfrm>
            <a:off x="7479360" y="5105520"/>
            <a:ext cx="712080" cy="547560"/>
          </a:xfrm>
          <a:prstGeom prst="rect">
            <a:avLst/>
          </a:prstGeom>
          <a:ln>
            <a:noFill/>
          </a:ln>
        </p:spPr>
      </p:pic>
      <p:graphicFrame>
        <p:nvGraphicFramePr>
          <p:cNvPr id="16" name="Gráfico 15">
            <a:extLst>
              <a:ext uri="{FF2B5EF4-FFF2-40B4-BE49-F238E27FC236}">
                <a16:creationId xmlns:a16="http://schemas.microsoft.com/office/drawing/2014/main" id="{31EAF883-4D01-4D78-85FA-51BA968CB7E1}"/>
              </a:ext>
            </a:extLst>
          </p:cNvPr>
          <p:cNvGraphicFramePr>
            <a:graphicFrameLocks/>
          </p:cNvGraphicFramePr>
          <p:nvPr>
            <p:extLst>
              <p:ext uri="{D42A27DB-BD31-4B8C-83A1-F6EECF244321}">
                <p14:modId xmlns:p14="http://schemas.microsoft.com/office/powerpoint/2010/main" val="2096758947"/>
              </p:ext>
            </p:extLst>
          </p:nvPr>
        </p:nvGraphicFramePr>
        <p:xfrm>
          <a:off x="523742" y="1782734"/>
          <a:ext cx="5345400" cy="30513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Gráfico 16">
            <a:extLst>
              <a:ext uri="{FF2B5EF4-FFF2-40B4-BE49-F238E27FC236}">
                <a16:creationId xmlns:a16="http://schemas.microsoft.com/office/drawing/2014/main" id="{07245925-B9FC-42EB-BF95-D2C4F27BD758}"/>
              </a:ext>
            </a:extLst>
          </p:cNvPr>
          <p:cNvGraphicFramePr>
            <a:graphicFrameLocks/>
          </p:cNvGraphicFramePr>
          <p:nvPr>
            <p:extLst>
              <p:ext uri="{D42A27DB-BD31-4B8C-83A1-F6EECF244321}">
                <p14:modId xmlns:p14="http://schemas.microsoft.com/office/powerpoint/2010/main" val="3841687652"/>
              </p:ext>
            </p:extLst>
          </p:nvPr>
        </p:nvGraphicFramePr>
        <p:xfrm>
          <a:off x="6322858" y="1782734"/>
          <a:ext cx="5345400" cy="305136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2986</TotalTime>
  <Words>721</Words>
  <Application>Microsoft Office PowerPoint</Application>
  <PresentationFormat>Panorámica</PresentationFormat>
  <Paragraphs>127</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11</vt:i4>
      </vt:variant>
    </vt:vector>
  </HeadingPairs>
  <TitlesOfParts>
    <vt:vector size="17" baseType="lpstr">
      <vt:lpstr>Arial</vt:lpstr>
      <vt:lpstr>Calibri</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Octavio Vásquez Zapata</cp:lastModifiedBy>
  <cp:revision>87</cp:revision>
  <dcterms:created xsi:type="dcterms:W3CDTF">2020-06-26T14:36:07Z</dcterms:created>
  <dcterms:modified xsi:type="dcterms:W3CDTF">2020-11-17T10:37:03Z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